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300" r:id="rId8"/>
    <p:sldId id="301" r:id="rId9"/>
    <p:sldId id="272" r:id="rId10"/>
    <p:sldId id="273" r:id="rId11"/>
    <p:sldId id="302" r:id="rId12"/>
    <p:sldId id="303" r:id="rId13"/>
    <p:sldId id="304" r:id="rId14"/>
    <p:sldId id="27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296" r:id="rId25"/>
    <p:sldId id="326" r:id="rId26"/>
    <p:sldId id="278" r:id="rId27"/>
    <p:sldId id="279" r:id="rId28"/>
    <p:sldId id="280" r:id="rId29"/>
    <p:sldId id="281" r:id="rId30"/>
    <p:sldId id="314" r:id="rId31"/>
    <p:sldId id="284" r:id="rId32"/>
    <p:sldId id="285" r:id="rId33"/>
    <p:sldId id="287" r:id="rId34"/>
    <p:sldId id="315" r:id="rId35"/>
    <p:sldId id="316" r:id="rId36"/>
    <p:sldId id="317" r:id="rId37"/>
    <p:sldId id="318" r:id="rId38"/>
    <p:sldId id="286" r:id="rId39"/>
    <p:sldId id="319" r:id="rId40"/>
    <p:sldId id="320" r:id="rId41"/>
    <p:sldId id="288" r:id="rId42"/>
    <p:sldId id="321" r:id="rId43"/>
    <p:sldId id="290" r:id="rId44"/>
    <p:sldId id="291" r:id="rId45"/>
    <p:sldId id="293" r:id="rId46"/>
    <p:sldId id="322" r:id="rId47"/>
    <p:sldId id="323" r:id="rId48"/>
    <p:sldId id="295" r:id="rId49"/>
    <p:sldId id="299" r:id="rId50"/>
    <p:sldId id="325" r:id="rId51"/>
    <p:sldId id="324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33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98" d="100"/>
          <a:sy n="98" d="100"/>
        </p:scale>
        <p:origin x="-2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1470025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3397" y="3214686"/>
            <a:ext cx="5897206" cy="1500198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43768" y="642918"/>
            <a:ext cx="1543032" cy="5483246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42918"/>
            <a:ext cx="6615130" cy="548324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50000"/>
              <a:buFont typeface="Wingdings"/>
              <a:buChar char=""/>
              <a:defRPr/>
            </a:lvl1pPr>
            <a:lvl2pPr>
              <a:buSzPct val="50000"/>
              <a:buFont typeface="Wingdings 2"/>
              <a:buChar char=""/>
              <a:defRPr/>
            </a:lvl2pPr>
            <a:lvl3pPr>
              <a:buSzPct val="50000"/>
              <a:buFont typeface="Wingdings"/>
              <a:buChar char="Y"/>
              <a:defRPr/>
            </a:lvl3pPr>
            <a:lvl4pPr>
              <a:buSzPct val="50000"/>
              <a:buFont typeface="Wingdings 2"/>
              <a:buChar char="³"/>
              <a:defRPr/>
            </a:lvl4pPr>
            <a:lvl5pPr>
              <a:buSzPct val="50000"/>
              <a:buFont typeface="Wingdings 2"/>
              <a:buChar char=""/>
              <a:defRPr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43183"/>
            <a:ext cx="6457968" cy="1362075"/>
          </a:xfrm>
        </p:spPr>
        <p:txBody>
          <a:bodyPr anchor="ctr"/>
          <a:lstStyle>
            <a:lvl1pPr algn="l">
              <a:defRPr sz="4000" b="0" cap="all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009383"/>
            <a:ext cx="4529142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0"/>
            </a:lvl2pPr>
            <a:lvl3pPr marL="914400" indent="0">
              <a:buNone/>
              <a:defRPr sz="1800" b="0"/>
            </a:lvl3pPr>
            <a:lvl4pPr marL="1371600" indent="0">
              <a:buNone/>
              <a:defRPr sz="1600" b="0"/>
            </a:lvl4pPr>
            <a:lvl5pPr marL="1828800" indent="0">
              <a:buNone/>
              <a:defRPr sz="1600" b="0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effectLst/>
              </a:defRPr>
            </a:lvl1pPr>
            <a:lvl2pPr marL="457200" indent="0">
              <a:buNone/>
              <a:defRPr sz="2000" b="0">
                <a:effectLst/>
              </a:defRPr>
            </a:lvl2pPr>
            <a:lvl3pPr marL="914400" indent="0">
              <a:buNone/>
              <a:defRPr sz="1800" b="0">
                <a:effectLst/>
              </a:defRPr>
            </a:lvl3pPr>
            <a:lvl4pPr marL="1371600" indent="0">
              <a:buNone/>
              <a:defRPr sz="1600" b="0">
                <a:effectLst/>
              </a:defRPr>
            </a:lvl4pPr>
            <a:lvl5pPr marL="1828800" indent="0">
              <a:buNone/>
              <a:defRPr sz="1600" b="0">
                <a:effectLst/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571480"/>
            <a:ext cx="3008313" cy="1071570"/>
          </a:xfrm>
        </p:spPr>
        <p:txBody>
          <a:bodyPr anchor="t"/>
          <a:lstStyle>
            <a:lvl1pPr algn="l">
              <a:defRPr sz="2000" b="0"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71481"/>
            <a:ext cx="5111750" cy="55546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43051"/>
            <a:ext cx="3008313" cy="44831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687306"/>
            <a:ext cx="850886" cy="4670520"/>
          </a:xfrm>
        </p:spPr>
        <p:txBody>
          <a:bodyPr vert="eaVert" anchor="ctr"/>
          <a:lstStyle>
            <a:lvl1pPr algn="ctr">
              <a:defRPr sz="2000" b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0166" y="684213"/>
            <a:ext cx="6929486" cy="4673613"/>
          </a:xfrm>
          <a:prstGeom prst="roundRect">
            <a:avLst>
              <a:gd name="adj" fmla="val 5966"/>
            </a:avLst>
          </a:prstGeom>
          <a:solidFill>
            <a:schemeClr val="bg2">
              <a:tint val="60000"/>
              <a:alpha val="50000"/>
            </a:schemeClr>
          </a:solidFill>
          <a:effectLst>
            <a:outerShdw blurRad="127000" dist="101600" dir="2700000" algn="tl" rotWithShape="0">
              <a:srgbClr val="000000">
                <a:alpha val="43137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00166" y="5481658"/>
            <a:ext cx="6924037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1090" y="0"/>
            <a:ext cx="642910" cy="571480"/>
          </a:xfrm>
          <a:prstGeom prst="roundRect">
            <a:avLst>
              <a:gd name="adj" fmla="val 16667"/>
            </a:avLst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spd="med">
    <p:wedge/>
  </p:transition>
  <p:txStyles>
    <p:titleStyle>
      <a:lvl1pPr algn="ctr" rtl="0" eaLnBrk="1" latinLnBrk="0" hangingPunct="1">
        <a:spcBef>
          <a:spcPct val="0"/>
        </a:spcBef>
        <a:buNone/>
        <a:defRPr kumimoji="0" sz="4400" kern="1200"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1"/>
            <a:tileRect/>
          </a:gra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z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ø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Y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³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¹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13" Type="http://schemas.openxmlformats.org/officeDocument/2006/relationships/slide" Target="slide45.xml"/><Relationship Id="rId3" Type="http://schemas.openxmlformats.org/officeDocument/2006/relationships/slide" Target="slide6.xml"/><Relationship Id="rId7" Type="http://schemas.openxmlformats.org/officeDocument/2006/relationships/slide" Target="slide26.xml"/><Relationship Id="rId12" Type="http://schemas.openxmlformats.org/officeDocument/2006/relationships/slide" Target="slide4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4.xml"/><Relationship Id="rId11" Type="http://schemas.openxmlformats.org/officeDocument/2006/relationships/slide" Target="slide24.xml"/><Relationship Id="rId5" Type="http://schemas.openxmlformats.org/officeDocument/2006/relationships/slide" Target="slide10.xml"/><Relationship Id="rId15" Type="http://schemas.openxmlformats.org/officeDocument/2006/relationships/slide" Target="slide5.xml"/><Relationship Id="rId10" Type="http://schemas.openxmlformats.org/officeDocument/2006/relationships/slide" Target="slide48.xml"/><Relationship Id="rId4" Type="http://schemas.openxmlformats.org/officeDocument/2006/relationships/slide" Target="slide9.xml"/><Relationship Id="rId9" Type="http://schemas.openxmlformats.org/officeDocument/2006/relationships/slide" Target="slide43.xml"/><Relationship Id="rId14" Type="http://schemas.openxmlformats.org/officeDocument/2006/relationships/slide" Target="slide4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slide" Target="slide2.xml"/><Relationship Id="rId7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ОПЫТ РАБОТЫ МОМ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3397" y="3214686"/>
            <a:ext cx="5897206" cy="928694"/>
          </a:xfrm>
        </p:spPr>
        <p:txBody>
          <a:bodyPr/>
          <a:lstStyle/>
          <a:p>
            <a:r>
              <a:rPr lang="ru-RU" smtClean="0">
                <a:latin typeface="a_AntiqueGr" pitchFamily="82" charset="-52"/>
              </a:rPr>
              <a:t>2013-2014 </a:t>
            </a:r>
            <a:r>
              <a:rPr lang="ru-RU" dirty="0" smtClean="0">
                <a:latin typeface="a_AntiqueGr" pitchFamily="82" charset="-52"/>
              </a:rPr>
              <a:t>УЧЕБНЫЙ ГОД</a:t>
            </a:r>
          </a:p>
          <a:p>
            <a:endParaRPr lang="ru-RU" dirty="0" smtClean="0">
              <a:latin typeface="a_AntiqueGr" pitchFamily="82" charset="-52"/>
            </a:endParaRPr>
          </a:p>
          <a:p>
            <a:endParaRPr lang="ru-RU" dirty="0">
              <a:latin typeface="a_AntiqueGr" pitchFamily="82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76" y="5500702"/>
            <a:ext cx="4429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Янес Светлана Юрьевна </a:t>
            </a:r>
          </a:p>
          <a:p>
            <a:r>
              <a:rPr lang="ru-RU" i="1" dirty="0" smtClean="0"/>
              <a:t> учитель математики </a:t>
            </a:r>
          </a:p>
          <a:p>
            <a:r>
              <a:rPr lang="ru-RU" i="1" dirty="0" smtClean="0"/>
              <a:t>высшей квалификационной категории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285728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«ЗАВЬЯЛОВСКАЯ СРЕДНЯЯ ОБЩЕОБРАЗОВАТЕЛЬНАЯ ШКОЛА №1»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4214818"/>
            <a:ext cx="2796534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Участие в профессиональных конкурсах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715404" y="0"/>
            <a:ext cx="428596" cy="4286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19" y="857234"/>
          <a:ext cx="8572561" cy="5621691"/>
        </p:xfrm>
        <a:graphic>
          <a:graphicData uri="http://schemas.openxmlformats.org/drawingml/2006/table">
            <a:tbl>
              <a:tblPr/>
              <a:tblGrid>
                <a:gridCol w="1048375"/>
                <a:gridCol w="1880583"/>
                <a:gridCol w="4256283"/>
                <a:gridCol w="1387320"/>
              </a:tblGrid>
              <a:tr h="3667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уровень конкурса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3440"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Конкурс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Результат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30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Глушкова Т.А.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школьный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Конкурс кабинетов «современный кабинет -2013», методическая копилка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Грамота победителя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Краевой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Краевой конкурс тестовых заданий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Диплом призера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краевой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Конкурс лучших педагогических работников краевых государственных и муниципальных образовательных учреждений на получение денежного поощрения.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участник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краевой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ИКТО 2012 Номинация «Современный урок с поддержкой ИКТ»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Справка участника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15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Киян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И.В.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Завуч.инфо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Моя проектная деятельность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сертификат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краевой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Региональный конкурс «ИКТО» АКИПКРО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Две номинации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Справка участника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Всероссийский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«Инновационная среда школы -2012» 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сертификат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7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Всероссийский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Конкурс педагогических достижений 2012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сертификат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7" descr="первая категория.JPG"/>
          <p:cNvPicPr/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28596" y="2071678"/>
            <a:ext cx="675527" cy="1205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IMG_0099.jpg"/>
          <p:cNvPicPr/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7158" y="5072074"/>
            <a:ext cx="813719" cy="1242598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5-конечная звезда 10"/>
          <p:cNvSpPr/>
          <p:nvPr/>
        </p:nvSpPr>
        <p:spPr>
          <a:xfrm>
            <a:off x="8643966" y="1928802"/>
            <a:ext cx="357190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профессиональных конкурсах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714487"/>
          <a:ext cx="8501123" cy="4332689"/>
        </p:xfrm>
        <a:graphic>
          <a:graphicData uri="http://schemas.openxmlformats.org/drawingml/2006/table">
            <a:tbl>
              <a:tblPr/>
              <a:tblGrid>
                <a:gridCol w="1143008"/>
                <a:gridCol w="1143008"/>
                <a:gridCol w="2857520"/>
                <a:gridCol w="3357587"/>
              </a:tblGrid>
              <a:tr h="225030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Пожарицкая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Т.Г.</a:t>
                      </a: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краевой</a:t>
                      </a: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Региональный конкурс «ИКТО» АКИПКРО</a:t>
                      </a: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Справка участника</a:t>
                      </a: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0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районный</a:t>
                      </a: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«Учитель года Алтая 2013»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2000">
                          <a:latin typeface="Times New Roman"/>
                          <a:ea typeface="Times New Roman"/>
                        </a:rPr>
                        <a:t> место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Почетная грамота Комитета по образованию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52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краевой</a:t>
                      </a: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«Учитель года Алтая 2013»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Финалист конкурса «Учитель года Алтая 2013», краевая почетная грамота за высокий профессионализм и активное участие в конкурсе «Учитель года Алтая 2013»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0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мастер класс «Приемы подготовки и проведения интерактивного урока в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SMART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 среде»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4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Сертификат участника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38443" marR="38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D:\Мои документы\Света\МОМ\2010-11\фото мо\пожарицка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714752"/>
            <a:ext cx="1285884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5-конечная звезда 6"/>
          <p:cNvSpPr/>
          <p:nvPr/>
        </p:nvSpPr>
        <p:spPr>
          <a:xfrm>
            <a:off x="8643966" y="2500306"/>
            <a:ext cx="357190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профессиональных конкурсах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500174"/>
          <a:ext cx="8643999" cy="4876800"/>
        </p:xfrm>
        <a:graphic>
          <a:graphicData uri="http://schemas.openxmlformats.org/drawingml/2006/table">
            <a:tbl>
              <a:tblPr/>
              <a:tblGrid>
                <a:gridCol w="1057112"/>
                <a:gridCol w="3094003"/>
                <a:gridCol w="3094003"/>
                <a:gridCol w="1398881"/>
              </a:tblGrid>
              <a:tr h="633351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Янес С.Ю.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краевой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Региональный конкурс «ИКТО» АКИПКРО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1)Номинация «Курс дистанционного обучении»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2)Номинация «Электронный образовательный ресурс»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Справка участника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6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краевой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Краевой конкурс тестовых заданий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 Диплом призера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Всероссийский конкурс на сайте Зауч-инфо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Конкурс «Портфолио учителя»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Сертификат 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школьный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Конкурс кабинетов «современный кабинет -2013»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Грамота победителя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3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краевой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Региональный конкурс «ИКТО» АКИПКРО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Справка участника</a:t>
                      </a:r>
                    </a:p>
                  </a:txBody>
                  <a:tcPr marL="47501" marR="47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D:\Мои документы\Фото\Света\декады матем\декада 2010\S600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428596" y="2500306"/>
            <a:ext cx="715441" cy="1214445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D:\Мои документы\Фото\Света\мом\фотогр учит\100_118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4429132"/>
            <a:ext cx="730285" cy="1222952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5-конечная звезда 7"/>
          <p:cNvSpPr/>
          <p:nvPr/>
        </p:nvSpPr>
        <p:spPr>
          <a:xfrm>
            <a:off x="8786810" y="3643314"/>
            <a:ext cx="357190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профессиональных конкурсах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643049"/>
          <a:ext cx="8572560" cy="4572000"/>
        </p:xfrm>
        <a:graphic>
          <a:graphicData uri="http://schemas.openxmlformats.org/drawingml/2006/table">
            <a:tbl>
              <a:tblPr/>
              <a:tblGrid>
                <a:gridCol w="1928826"/>
                <a:gridCol w="1357322"/>
                <a:gridCol w="3435585"/>
                <a:gridCol w="1850827"/>
              </a:tblGrid>
              <a:tr h="7643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Юдакова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О.В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школьный</a:t>
                      </a: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Конкурс кабинетов «современный кабинет -2013»</a:t>
                      </a: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Грамота победителя</a:t>
                      </a: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3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Мамаева Г.А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Проводила школа</a:t>
                      </a: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Всероссийский конкурс грамотности</a:t>
                      </a: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3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Дзюбло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О.Н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школьный</a:t>
                      </a: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Лучший урок в СДО</a:t>
                      </a: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участник</a:t>
                      </a:r>
                    </a:p>
                  </a:txBody>
                  <a:tcPr marL="63372" marR="633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D:\Мои документы\Фото\Света\мом\фотогр учит\100_118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1928802"/>
            <a:ext cx="754096" cy="121444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высш катег.JPG"/>
          <p:cNvPicPr/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28596" y="3429000"/>
            <a:ext cx="752779" cy="1186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:\Мои документы\Света\МОМ\2008-09\15 и 16 октября\II тур\S6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290" y="5072074"/>
            <a:ext cx="694570" cy="1156072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928694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Достижения учителей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2012-13 учебный год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14282" y="1697757"/>
            <a:ext cx="8715436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Учителя МО, с целью распространение инновационного опыта, помещают свои методические разработки на сайты, которыми активно пользуются учителя нашего края и России, выступают на педагогических советах, методических объединениях, семинарах различного уровня.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85728"/>
          <a:ext cx="8715436" cy="6400800"/>
        </p:xfrm>
        <a:graphic>
          <a:graphicData uri="http://schemas.openxmlformats.org/drawingml/2006/table">
            <a:tbl>
              <a:tblPr/>
              <a:tblGrid>
                <a:gridCol w="1285884"/>
                <a:gridCol w="7429552"/>
              </a:tblGrid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Публикация, выступление,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</a:rPr>
                        <a:t> участие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0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Юдакова О.В.</a:t>
                      </a: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АКИПКРО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«Самостоятельная работа как эффективное средство в обучении математики»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«Арифметическая и геометрическая прогрессии в заданиях ГИА»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«Роль кабинета в повышении эффективности образовательного процесса»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u="none" dirty="0" smtClean="0"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2000" u="sng" dirty="0" smtClean="0">
                          <a:latin typeface="Times New Roman"/>
                          <a:ea typeface="Times New Roman"/>
                        </a:rPr>
                        <a:t>Социальная </a:t>
                      </a: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сеть работников образования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«Электронное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портфолио»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latin typeface="Times New Roman"/>
                          <a:ea typeface="Times New Roman"/>
                        </a:rPr>
                        <a:t>Педагогический </a:t>
                      </a: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совет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«Нетрадиционные формы проведения родительских собраний»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Семинары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«Способы формирования и развития у младших школьников регулятивных, коммуникативных, информационных УУД в урочной деятельности» 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Вебинары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«Методика обучения уч-ся решению задач С1и С5 координатно-векторным способом»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«Обучение уч-ся методам решения задач стохастической линии»</a:t>
                      </a: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357166"/>
          <a:ext cx="8715436" cy="6431280"/>
        </p:xfrm>
        <a:graphic>
          <a:graphicData uri="http://schemas.openxmlformats.org/drawingml/2006/table">
            <a:tbl>
              <a:tblPr/>
              <a:tblGrid>
                <a:gridCol w="1285884"/>
                <a:gridCol w="7429552"/>
              </a:tblGrid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Публикация, выступление,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</a:rPr>
                        <a:t> участие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Баган Н.П.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u="sng" dirty="0">
                          <a:latin typeface="Times New Roman"/>
                          <a:ea typeface="Times New Roman"/>
                        </a:rPr>
                        <a:t>Вебинары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«Методика обучения уч-ся решению задач С1и С5 координатно-векторным способом»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«Обучение уч-ся методам решения задач стохастической линии»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latin typeface="Times New Roman"/>
                          <a:ea typeface="Times New Roman"/>
                        </a:rPr>
                        <a:t>Научно-практическая конференция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«Задачи  и перспективы развития краевых профессиональных объединений педагогов в условиях модернизации образования»,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latin typeface="Times New Roman"/>
                          <a:ea typeface="Times New Roman"/>
                        </a:rPr>
                        <a:t>АКИПКРО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Тема  выступления «Система работы методического объединения учителей математики Завьяловского района»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Из опыта работы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latin typeface="Times New Roman"/>
                          <a:ea typeface="Times New Roman"/>
                        </a:rPr>
                        <a:t>Краевой семинар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«Организация и осуществление текущей и промежуточной аттестации обучающихся на основе требований ФГОС (Математика ГИА). Зачетная работа по материалам семинара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latin typeface="Times New Roman"/>
                          <a:ea typeface="Times New Roman"/>
                        </a:rPr>
                        <a:t>Окружной семинар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«Способы формирования и развития у младших школьников регулятивных, коммуникативных, информационных УУД в урочной деятельности»,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МБОУ ЗСОШ№1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Тема выступления «Индивидуальный образовательный маршрут как средство организации учебной учащихся на уроках математики»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Из опыта работы на сайте АКИПКРО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u="sng" dirty="0">
                          <a:latin typeface="Times New Roman"/>
                          <a:ea typeface="Times New Roman"/>
                        </a:rPr>
                        <a:t>Выступления на педсовете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: «Роль родительского собрания во взаимодействии семьи и школы»  по теме «Формы работы с семьями, находящимися в социально опасном положении»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14290"/>
          <a:ext cx="8715436" cy="6400800"/>
        </p:xfrm>
        <a:graphic>
          <a:graphicData uri="http://schemas.openxmlformats.org/drawingml/2006/table">
            <a:tbl>
              <a:tblPr/>
              <a:tblGrid>
                <a:gridCol w="1285884"/>
                <a:gridCol w="7429552"/>
              </a:tblGrid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Публикация, выступление,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</a:rPr>
                        <a:t> участие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Лихненко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И.Н.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>
                          <a:latin typeface="Times New Roman"/>
                          <a:ea typeface="Times New Roman"/>
                        </a:rPr>
                        <a:t>РМО учителей физики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 «Подготовка к ЕГЭ»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>
                          <a:latin typeface="Times New Roman"/>
                          <a:ea typeface="Times New Roman"/>
                        </a:rPr>
                        <a:t>Педагогический совет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Формы домашнего задания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>
                          <a:latin typeface="Times New Roman"/>
                          <a:ea typeface="Times New Roman"/>
                        </a:rPr>
                        <a:t>Вебинар по физике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«Повышение качества предметного образования в условиях модернизации системы общего образования. (Методика подготовки учащихся к ЕГЭ и ГИА по физике)»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Педагогический совет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«Практический опыт учителя  о  приемах педагогических техник, направленных на повторение пройденного на уроке и повторение изученных ранее тем»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Публикации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: методическая разработка классного часа«Холокост: память и предупреждение» свидетельство № 398501628 от26.01.2013; урок по теме «Плавление» от 15.11 2012 г.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 dirty="0" err="1">
                          <a:latin typeface="Times New Roman"/>
                          <a:ea typeface="Times New Roman"/>
                        </a:rPr>
                        <a:t>Вебинар</a:t>
                      </a: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 по физике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«Повышение качества предметного образования в условиях модернизации системы общего образования. (Методика подготовки учащихся к ЕГЭ и ГИА по физике)»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14290"/>
          <a:ext cx="8715436" cy="6096000"/>
        </p:xfrm>
        <a:graphic>
          <a:graphicData uri="http://schemas.openxmlformats.org/drawingml/2006/table">
            <a:tbl>
              <a:tblPr/>
              <a:tblGrid>
                <a:gridCol w="1285884"/>
                <a:gridCol w="7429552"/>
              </a:tblGrid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Публикация, выступление,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</a:rPr>
                        <a:t> участие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Мамаева Г.А.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3-я краевая научно-практическая конференция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2 ноября 2012 г., доклад на секции информатики  по теме «Организация материально – технического обеспечения и методического содержания образовательного процесса методического объединения учителей информатики Завьяловского района»  </a:t>
                      </a: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публикация на сайте АКИПКРО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РМО учителей информатики 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« Составление Рабочих программ» , сентябрь 2012 г.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Помощь победителю  районного конкурса «Учитель года»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Пожарицкой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Т.Г в составлении плана урока и мастер – класса 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Педагогический совет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Коллективные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пед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. техники на уроках информатики.  О том какие техники применяются на уроках информатики , работа в группах на примере работы в 8 классах и 11 классах , в 8 классах – Поиск информации в Интернете , 11 класс « Создание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сайта»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latin typeface="Times New Roman"/>
                          <a:ea typeface="Times New Roman"/>
                        </a:rPr>
                        <a:t>Вебинары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«Методика 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обучения уч-ся решению задач С1и С5 координатно-векторным способом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Обучение уч-ся методам решения задач стохастической линии»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85728"/>
          <a:ext cx="8715436" cy="4699000"/>
        </p:xfrm>
        <a:graphic>
          <a:graphicData uri="http://schemas.openxmlformats.org/drawingml/2006/table">
            <a:tbl>
              <a:tblPr/>
              <a:tblGrid>
                <a:gridCol w="1285884"/>
                <a:gridCol w="7429552"/>
              </a:tblGrid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Публикация, выступление,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</a:rPr>
                        <a:t> участие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Киян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И.В.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Публикации в СМИ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Сайт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infourok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ru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«Зависимость от компьютерных игр», «Алгоритмы и исполнители»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Сайт 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nsportal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2000" dirty="0" err="1">
                          <a:latin typeface="Times New Roman"/>
                          <a:ea typeface="Times New Roman"/>
                        </a:rPr>
                        <a:t>ru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 «Путешествие по клавишам»,  «История вычислительной техники»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Педагогический совет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« Педагогическая техника, как инструментарий мастерства учителя » , Приемы и техники по закреплению изученного материала и ранее изученных тем.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Баган С.В.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2000" u="sng" dirty="0">
                          <a:latin typeface="Times New Roman"/>
                          <a:ea typeface="Times New Roman"/>
                        </a:rPr>
                        <a:t>На сайте АКИПКРО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Опыт работы: 3 разработки.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Дзюбло О.Н.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Выступление на педагогическом совете «Системно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</a:rPr>
                        <a:t>деятельностное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обучение» по теме «Применение методик СДО на этапах закрепления и повторения изученного материала»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857224" y="0"/>
            <a:ext cx="6457968" cy="1362075"/>
          </a:xfrm>
        </p:spPr>
        <p:txBody>
          <a:bodyPr/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214282" y="1071546"/>
            <a:ext cx="7215238" cy="5500726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Цель, задачи МОМ на 2012-13 учебный год.</a:t>
            </a:r>
          </a:p>
          <a:p>
            <a:pPr marL="457200" indent="-457200">
              <a:buAutoNum type="arabicPeriod"/>
            </a:pPr>
            <a:r>
              <a:rPr lang="ru-RU" dirty="0" smtClean="0"/>
              <a:t>Состав МОМ.</a:t>
            </a:r>
          </a:p>
          <a:p>
            <a:pPr marL="457200" indent="-457200">
              <a:buAutoNum type="arabicPeriod"/>
            </a:pPr>
            <a:r>
              <a:rPr lang="ru-RU" dirty="0" smtClean="0"/>
              <a:t>Учебные программы.</a:t>
            </a:r>
          </a:p>
          <a:p>
            <a:pPr marL="457200" indent="-457200">
              <a:buAutoNum type="arabicPeriod"/>
            </a:pPr>
            <a:r>
              <a:rPr lang="ru-RU" dirty="0" smtClean="0"/>
              <a:t>Факультативные и элективные курсы.</a:t>
            </a:r>
          </a:p>
          <a:p>
            <a:pPr marL="457200" indent="-457200">
              <a:buAutoNum type="arabicPeriod"/>
            </a:pPr>
            <a:r>
              <a:rPr lang="ru-RU" dirty="0" smtClean="0"/>
              <a:t>Участие в профессиональных конкурсах.</a:t>
            </a:r>
          </a:p>
          <a:p>
            <a:pPr marL="457200" indent="-457200">
              <a:buAutoNum type="arabicPeriod"/>
            </a:pPr>
            <a:r>
              <a:rPr lang="ru-RU" dirty="0" smtClean="0"/>
              <a:t>Достижения учителей за 2012-13 учебный год.</a:t>
            </a:r>
          </a:p>
          <a:p>
            <a:pPr marL="457200" indent="-457200">
              <a:buAutoNum type="arabicPeriod"/>
            </a:pPr>
            <a:r>
              <a:rPr lang="ru-RU" dirty="0" smtClean="0"/>
              <a:t>Участие в педагогических советах, в работе МОМ.</a:t>
            </a:r>
          </a:p>
          <a:p>
            <a:pPr marL="457200" indent="-457200">
              <a:buAutoNum type="arabicPeriod"/>
            </a:pPr>
            <a:r>
              <a:rPr lang="ru-RU" dirty="0" smtClean="0"/>
              <a:t>Достижения учащихся за 2012-13 учебный год.</a:t>
            </a:r>
          </a:p>
          <a:p>
            <a:pPr marL="457200" indent="-457200">
              <a:buAutoNum type="arabicPeriod"/>
            </a:pPr>
            <a:r>
              <a:rPr lang="ru-RU" dirty="0" smtClean="0"/>
              <a:t>Декада математики, физики и информатики.</a:t>
            </a:r>
          </a:p>
          <a:p>
            <a:pPr marL="457200" indent="-457200">
              <a:buAutoNum type="arabicPeriod"/>
            </a:pPr>
            <a:r>
              <a:rPr lang="ru-RU" dirty="0" smtClean="0"/>
              <a:t>Кабинеты.</a:t>
            </a:r>
          </a:p>
          <a:p>
            <a:pPr marL="457200" indent="-457200">
              <a:buAutoNum type="arabicPeriod"/>
            </a:pPr>
            <a:r>
              <a:rPr lang="ru-RU" dirty="0" smtClean="0"/>
              <a:t>Повышение квалификации.</a:t>
            </a:r>
          </a:p>
          <a:p>
            <a:pPr marL="457200" indent="-457200">
              <a:buAutoNum type="arabicPeriod"/>
            </a:pPr>
            <a:r>
              <a:rPr lang="ru-RU" dirty="0" smtClean="0"/>
              <a:t>Участие в организации конкурсов, олимпиад.</a:t>
            </a:r>
          </a:p>
          <a:p>
            <a:pPr marL="457200" indent="-457200">
              <a:buAutoNum type="arabicPeriod"/>
            </a:pPr>
            <a:r>
              <a:rPr lang="ru-RU" dirty="0" smtClean="0"/>
              <a:t>Выводы.</a:t>
            </a:r>
          </a:p>
          <a:p>
            <a:pPr marL="457200" indent="-457200">
              <a:buAutoNum type="arabicPeriod"/>
            </a:pPr>
            <a:r>
              <a:rPr lang="ru-RU" dirty="0" smtClean="0"/>
              <a:t>Задачи на 2012-13 учебный год.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13" name="Управляющая кнопка: назад 12">
            <a:hlinkClick r:id="rId2" action="ppaction://hlinksldjump" highlightClick="1"/>
          </p:cNvPr>
          <p:cNvSpPr/>
          <p:nvPr/>
        </p:nvSpPr>
        <p:spPr>
          <a:xfrm>
            <a:off x="6215074" y="1214422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rId3" action="ppaction://hlinksldjump" highlightClick="1"/>
          </p:cNvPr>
          <p:cNvSpPr/>
          <p:nvPr/>
        </p:nvSpPr>
        <p:spPr>
          <a:xfrm>
            <a:off x="3428992" y="1928802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зад 14">
            <a:hlinkClick r:id="rId4" action="ppaction://hlinksldjump" highlightClick="1"/>
          </p:cNvPr>
          <p:cNvSpPr/>
          <p:nvPr/>
        </p:nvSpPr>
        <p:spPr>
          <a:xfrm>
            <a:off x="5214942" y="2357430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назад 15">
            <a:hlinkClick r:id="rId5" action="ppaction://hlinksldjump" highlightClick="1"/>
          </p:cNvPr>
          <p:cNvSpPr/>
          <p:nvPr/>
        </p:nvSpPr>
        <p:spPr>
          <a:xfrm>
            <a:off x="5715008" y="2714620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назад 16">
            <a:hlinkClick r:id="rId6" action="ppaction://hlinksldjump" highlightClick="1"/>
          </p:cNvPr>
          <p:cNvSpPr/>
          <p:nvPr/>
        </p:nvSpPr>
        <p:spPr>
          <a:xfrm>
            <a:off x="6357950" y="3071810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назад 17">
            <a:hlinkClick r:id="rId7" action="ppaction://hlinksldjump" highlightClick="1"/>
          </p:cNvPr>
          <p:cNvSpPr/>
          <p:nvPr/>
        </p:nvSpPr>
        <p:spPr>
          <a:xfrm>
            <a:off x="6715140" y="3357562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назад 18">
            <a:hlinkClick r:id="rId8" action="ppaction://hlinksldjump" highlightClick="1"/>
          </p:cNvPr>
          <p:cNvSpPr/>
          <p:nvPr/>
        </p:nvSpPr>
        <p:spPr>
          <a:xfrm>
            <a:off x="6357950" y="3786190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зад 19">
            <a:hlinkClick r:id="rId9" action="ppaction://hlinksldjump" highlightClick="1"/>
          </p:cNvPr>
          <p:cNvSpPr/>
          <p:nvPr/>
        </p:nvSpPr>
        <p:spPr>
          <a:xfrm>
            <a:off x="6072198" y="4143380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назад 20">
            <a:hlinkClick r:id="rId10" action="ppaction://hlinksldjump" highlightClick="1"/>
          </p:cNvPr>
          <p:cNvSpPr/>
          <p:nvPr/>
        </p:nvSpPr>
        <p:spPr>
          <a:xfrm>
            <a:off x="2214546" y="4572008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назад 21">
            <a:hlinkClick r:id="rId11" action="ppaction://hlinksldjump" highlightClick="1"/>
          </p:cNvPr>
          <p:cNvSpPr/>
          <p:nvPr/>
        </p:nvSpPr>
        <p:spPr>
          <a:xfrm>
            <a:off x="4143372" y="4929198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назад 22">
            <a:hlinkClick r:id="rId12" action="ppaction://hlinksldjump" highlightClick="1"/>
          </p:cNvPr>
          <p:cNvSpPr/>
          <p:nvPr/>
        </p:nvSpPr>
        <p:spPr>
          <a:xfrm>
            <a:off x="6215074" y="5286388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назад 23">
            <a:hlinkClick r:id="rId13" action="ppaction://hlinksldjump" highlightClick="1"/>
          </p:cNvPr>
          <p:cNvSpPr/>
          <p:nvPr/>
        </p:nvSpPr>
        <p:spPr>
          <a:xfrm>
            <a:off x="1857356" y="5643578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назад 24">
            <a:hlinkClick r:id="rId14" action="ppaction://hlinksldjump" highlightClick="1"/>
          </p:cNvPr>
          <p:cNvSpPr/>
          <p:nvPr/>
        </p:nvSpPr>
        <p:spPr>
          <a:xfrm>
            <a:off x="4643438" y="6000768"/>
            <a:ext cx="142876" cy="142876"/>
          </a:xfrm>
          <a:prstGeom prst="actionButtonBackPrevio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зад 25">
            <a:hlinkClick r:id="rId15" action="ppaction://hlinksldjump" highlightClick="1"/>
          </p:cNvPr>
          <p:cNvSpPr/>
          <p:nvPr/>
        </p:nvSpPr>
        <p:spPr>
          <a:xfrm>
            <a:off x="2500298" y="1571612"/>
            <a:ext cx="142876" cy="14287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85728"/>
          <a:ext cx="8715436" cy="6426200"/>
        </p:xfrm>
        <a:graphic>
          <a:graphicData uri="http://schemas.openxmlformats.org/drawingml/2006/table">
            <a:tbl>
              <a:tblPr/>
              <a:tblGrid>
                <a:gridCol w="1071570"/>
                <a:gridCol w="7643866"/>
              </a:tblGrid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Публикация, выступление,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</a:rPr>
                        <a:t> участие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34636" marR="346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Янес С.Ю.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latin typeface="Times New Roman"/>
                          <a:ea typeface="Times New Roman"/>
                        </a:rPr>
                        <a:t>Педагогический совет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«Повышения интереса к учебному материалу. Приемы педагогических техник». 30.01.2013 года.</a:t>
                      </a: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800" u="sng" dirty="0">
                          <a:latin typeface="Times New Roman"/>
                          <a:ea typeface="Times New Roman"/>
                        </a:rPr>
                        <a:t>На сайте АКИПКРО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выставлен материал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Опыт работы учителей Завьяловской школы»: «Декада математики -2013 года», «Математическая игра «Точное попадание».</a:t>
                      </a: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Участвовала в </a:t>
                      </a:r>
                      <a:r>
                        <a:rPr lang="ru-RU" sz="1800" u="sng" dirty="0">
                          <a:latin typeface="Times New Roman"/>
                          <a:ea typeface="Times New Roman"/>
                        </a:rPr>
                        <a:t>семинаре  АКИПКРО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по введению ДОТ в общеобразовательный процесс. (21.09.12 г.)</a:t>
                      </a: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 </a:t>
                      </a:r>
                      <a:r>
                        <a:rPr lang="ru-RU" sz="1800" u="sng" dirty="0">
                          <a:latin typeface="Times New Roman"/>
                          <a:ea typeface="Times New Roman"/>
                        </a:rPr>
                        <a:t>сайте нашей школы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выставлен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материал</a:t>
                      </a:r>
                    </a:p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«УМК по математике, физике и информатике»  и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презентация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«УМК по математике, автор Мордкович А.Г.».</a:t>
                      </a:r>
                    </a:p>
                    <a:p>
                      <a:r>
                        <a:rPr lang="ru-RU" sz="1800" u="sng" dirty="0">
                          <a:latin typeface="Times New Roman"/>
                          <a:ea typeface="Times New Roman"/>
                        </a:rPr>
                        <a:t>Вебинары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-«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Методика обучения уч-ся решению задач С1и С5 координатно-векторным способом»</a:t>
                      </a:r>
                    </a:p>
                    <a:p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-«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Обучение уч-ся методам решения задач стохастической линии»</a:t>
                      </a:r>
                    </a:p>
                    <a:p>
                      <a:r>
                        <a:rPr lang="ru-RU" sz="1800" u="sng" dirty="0">
                          <a:latin typeface="Times New Roman"/>
                          <a:ea typeface="Times New Roman"/>
                        </a:rPr>
                        <a:t>сайте </a:t>
                      </a:r>
                      <a:r>
                        <a:rPr lang="ru-RU" sz="1800" u="sng" dirty="0" err="1">
                          <a:latin typeface="Times New Roman"/>
                          <a:ea typeface="Times New Roman"/>
                        </a:rPr>
                        <a:t>Завуч-инфо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-Портфолио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учителя – презентация опыта работы за 3 года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r>
                        <a:rPr lang="ru-RU" sz="1800" u="sng" dirty="0" smtClean="0">
                          <a:latin typeface="Times New Roman"/>
                          <a:ea typeface="Times New Roman"/>
                        </a:rPr>
                        <a:t>Сайт Учительский портал»</a:t>
                      </a:r>
                    </a:p>
                    <a:p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-Презентация к уроку 8 класса</a:t>
                      </a:r>
                    </a:p>
                    <a:p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-Тест</a:t>
                      </a:r>
                      <a:r>
                        <a:rPr lang="ru-RU" sz="1800" baseline="0" dirty="0" smtClean="0">
                          <a:latin typeface="Times New Roman"/>
                          <a:ea typeface="Times New Roman"/>
                        </a:rPr>
                        <a:t> по теме «Тригонометрическая функция»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Большая работа, учителями МО, проведена по привлечению учащихся к участию различного уровня конкурсов, олимпиад по учебным предметам, исследовательской деятельности. За что многие учителя награждены дипломами и сертификатами.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088364"/>
          <a:ext cx="8715438" cy="5111896"/>
        </p:xfrm>
        <a:graphic>
          <a:graphicData uri="http://schemas.openxmlformats.org/drawingml/2006/table">
            <a:tbl>
              <a:tblPr/>
              <a:tblGrid>
                <a:gridCol w="928694"/>
                <a:gridCol w="1500201"/>
                <a:gridCol w="4929222"/>
                <a:gridCol w="1357321"/>
              </a:tblGrid>
              <a:tr h="1725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уровень конкурса, олимпиады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конкурс, олимпиада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награда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5300"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Янес С.Ю.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Всероссийский,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«Центр развития мышления и интеллекта»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куратор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Тур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IV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Всероссийской дистанционной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олимпиады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по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математике 2012 года для 7 - 8 классов и 9-11 классов.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Сертификат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куратор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II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Тур 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IV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Всероссийской дистанционной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олимпиады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по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математике 2012 года для 7 - 8 классов и 9-11 классов.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Сертификат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куратор </a:t>
                      </a:r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6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Тур </a:t>
                      </a:r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V</a:t>
                      </a:r>
                      <a:r>
                        <a:rPr lang="ru-RU" sz="16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Всероссийской дистанционной </a:t>
                      </a:r>
                      <a:r>
                        <a:rPr lang="ru-RU" sz="160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олимпиады</a:t>
                      </a:r>
                      <a:r>
                        <a:rPr lang="ru-RU" sz="160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 </a:t>
                      </a:r>
                      <a:r>
                        <a:rPr lang="ru-RU" sz="16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математике 2013 года для 7 - 8 классов и 9-11 классов</a:t>
                      </a:r>
                      <a:r>
                        <a:rPr lang="ru-RU" sz="1600" u="none" strike="noStrik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60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Сертификат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Краевой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Свидетельство научного руководителя. Краевая итоговая научно-практическая конференция.  (г. Барнаул 6-7 мая 2013 года)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Свидетельство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05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Районный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 За подготовку победителя конференции «Будущее Алтая» (февраль 2013 года)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Благодарственное письмо Администрации Завьяловского Сельского совета, за активное участие в проведении Кирилло-Мефодиевских чтений.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Похвальная грамота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Благодарственное письмо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0"/>
          <a:ext cx="8715438" cy="6096000"/>
        </p:xfrm>
        <a:graphic>
          <a:graphicData uri="http://schemas.openxmlformats.org/drawingml/2006/table">
            <a:tbl>
              <a:tblPr/>
              <a:tblGrid>
                <a:gridCol w="1143008"/>
                <a:gridCol w="1214446"/>
                <a:gridCol w="5000663"/>
                <a:gridCol w="1357321"/>
              </a:tblGrid>
              <a:tr h="1725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уровень конкурса, олимпиады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конкурс, олимпиада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Награда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5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</a:rPr>
                        <a:t>Пожарицкая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 Т.Г.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Районный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Благодарность Комитета по образованию Администрации Завьяловского района, за подготовку победителя в районной научно-исследовательской конференции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благодарность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Диплом министерства образования и науки РФ  национальной системы «Интеграция»  за  подготовку лауреата всероссийскую научно – практическую конференцию «Юность. Наука. Культура»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Диплом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Край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 подготовку победителей в краевой  научно-практической  конференции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Две грамоты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</a:rPr>
                        <a:t>Юдакова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 О.В.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Диплом министерства образования и науки РФ  национальной системы «Интеграция»  за  подготовку лауреата всероссийскую научно – практическую конференцию «Юность. Наука. Культура»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Диплом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85728"/>
          <a:ext cx="8715438" cy="3749040"/>
        </p:xfrm>
        <a:graphic>
          <a:graphicData uri="http://schemas.openxmlformats.org/drawingml/2006/table">
            <a:tbl>
              <a:tblPr/>
              <a:tblGrid>
                <a:gridCol w="1785950"/>
                <a:gridCol w="1214446"/>
                <a:gridCol w="4357721"/>
                <a:gridCol w="1357321"/>
              </a:tblGrid>
              <a:tr h="1725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уровень конкурса, олимпиады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конкурс, олимпиада</a:t>
                      </a: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Награда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42779" marR="42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Times New Roman"/>
                        </a:rPr>
                        <a:t>Лихненко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 И.Н.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Районный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 За подготовку победителя конференции «Будущее Алтая» (февраль 2013 года)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Похвальная грамота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Глушкова Т.А.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Районный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Благодарственное письмо Администрации Завьяловского Сельского совета, за активное участие в проведении Кирилло-Мефодиевских чтений.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Благодарственное письмо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42853"/>
            <a:ext cx="8501122" cy="8572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Повышение квалификации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0" y="1071546"/>
            <a:ext cx="9144000" cy="550072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этом учебном году прошли курсы повышения квалификации, следующие учителя:</a:t>
            </a:r>
          </a:p>
          <a:p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7200" dirty="0" smtClean="0">
                <a:solidFill>
                  <a:schemeClr val="bg1"/>
                </a:solidFill>
              </a:rPr>
              <a:t>С целью повышения уровня профессионализма, </a:t>
            </a:r>
            <a:r>
              <a:rPr lang="ru-RU" sz="7200" b="1" dirty="0" smtClean="0">
                <a:solidFill>
                  <a:schemeClr val="bg1"/>
                </a:solidFill>
              </a:rPr>
              <a:t>учителя математики</a:t>
            </a:r>
            <a:r>
              <a:rPr lang="ru-RU" sz="7200" dirty="0" smtClean="0">
                <a:solidFill>
                  <a:schemeClr val="bg1"/>
                </a:solidFill>
              </a:rPr>
              <a:t> приняли участие в вебинарах  АКИПКРО </a:t>
            </a:r>
            <a:r>
              <a:rPr lang="ru-RU" sz="7200" i="1" dirty="0" smtClean="0">
                <a:solidFill>
                  <a:schemeClr val="bg1"/>
                </a:solidFill>
              </a:rPr>
              <a:t>«Обучение учащихся методам решения задач стохастической линии», «Методика обучения учащихся решению задач С2 и С5 ЕГЭ </a:t>
            </a:r>
            <a:r>
              <a:rPr lang="ru-RU" sz="7200" i="1" dirty="0" err="1" smtClean="0">
                <a:solidFill>
                  <a:schemeClr val="bg1"/>
                </a:solidFill>
              </a:rPr>
              <a:t>координатно</a:t>
            </a:r>
            <a:r>
              <a:rPr lang="ru-RU" sz="7200" i="1" dirty="0" smtClean="0">
                <a:solidFill>
                  <a:schemeClr val="bg1"/>
                </a:solidFill>
              </a:rPr>
              <a:t> – векторным методом».</a:t>
            </a:r>
            <a:r>
              <a:rPr lang="ru-RU" sz="7200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7200" dirty="0" smtClean="0">
                <a:solidFill>
                  <a:schemeClr val="bg1"/>
                </a:solidFill>
              </a:rPr>
              <a:t>У</a:t>
            </a:r>
          </a:p>
          <a:p>
            <a:r>
              <a:rPr lang="ru-RU" sz="7200" dirty="0" err="1" smtClean="0">
                <a:solidFill>
                  <a:schemeClr val="bg1"/>
                </a:solidFill>
              </a:rPr>
              <a:t>чителя</a:t>
            </a:r>
            <a:r>
              <a:rPr lang="ru-RU" sz="7200" dirty="0" smtClean="0">
                <a:solidFill>
                  <a:schemeClr val="bg1"/>
                </a:solidFill>
              </a:rPr>
              <a:t> физики: </a:t>
            </a:r>
            <a:r>
              <a:rPr lang="ru-RU" sz="7200" b="1" dirty="0" err="1" smtClean="0">
                <a:solidFill>
                  <a:schemeClr val="bg1"/>
                </a:solidFill>
              </a:rPr>
              <a:t>Лихненко</a:t>
            </a:r>
            <a:r>
              <a:rPr lang="ru-RU" sz="7200" b="1" dirty="0" smtClean="0">
                <a:solidFill>
                  <a:schemeClr val="bg1"/>
                </a:solidFill>
              </a:rPr>
              <a:t> И.Н. и </a:t>
            </a:r>
            <a:r>
              <a:rPr lang="ru-RU" sz="7200" b="1" dirty="0" err="1" smtClean="0">
                <a:solidFill>
                  <a:schemeClr val="bg1"/>
                </a:solidFill>
              </a:rPr>
              <a:t>Пожарицкая</a:t>
            </a:r>
            <a:r>
              <a:rPr lang="ru-RU" sz="7200" b="1" dirty="0" smtClean="0">
                <a:solidFill>
                  <a:schemeClr val="bg1"/>
                </a:solidFill>
              </a:rPr>
              <a:t> Т.Г. </a:t>
            </a:r>
            <a:r>
              <a:rPr lang="ru-RU" sz="7200" dirty="0" smtClean="0">
                <a:solidFill>
                  <a:schemeClr val="bg1"/>
                </a:solidFill>
              </a:rPr>
              <a:t>приняли участие в </a:t>
            </a:r>
            <a:r>
              <a:rPr lang="ru-RU" sz="7200" dirty="0" err="1" smtClean="0">
                <a:solidFill>
                  <a:schemeClr val="bg1"/>
                </a:solidFill>
              </a:rPr>
              <a:t>вебинаре</a:t>
            </a:r>
            <a:r>
              <a:rPr lang="ru-RU" sz="7200" dirty="0" smtClean="0">
                <a:solidFill>
                  <a:schemeClr val="bg1"/>
                </a:solidFill>
              </a:rPr>
              <a:t>: </a:t>
            </a:r>
            <a:r>
              <a:rPr lang="ru-RU" sz="7200" i="1" dirty="0" smtClean="0">
                <a:solidFill>
                  <a:schemeClr val="bg1"/>
                </a:solidFill>
              </a:rPr>
              <a:t>«Повышение качества предметного образования в условиях модернизации системы общего образования. (Методика подготовки учащихся к ЕГЭ и ГИА по физике)».</a:t>
            </a:r>
            <a:endParaRPr lang="ru-RU" sz="7200" dirty="0" smtClean="0">
              <a:solidFill>
                <a:schemeClr val="bg1"/>
              </a:solidFill>
            </a:endParaRPr>
          </a:p>
          <a:p>
            <a:endParaRPr lang="ru-RU" sz="7200" b="1" dirty="0" smtClean="0">
              <a:solidFill>
                <a:schemeClr val="bg1"/>
              </a:solidFill>
            </a:endParaRPr>
          </a:p>
          <a:p>
            <a:r>
              <a:rPr lang="ru-RU" sz="7200" b="1" dirty="0" err="1" smtClean="0">
                <a:solidFill>
                  <a:schemeClr val="bg1"/>
                </a:solidFill>
              </a:rPr>
              <a:t>Пожарицкая</a:t>
            </a:r>
            <a:r>
              <a:rPr lang="ru-RU" sz="7200" b="1" dirty="0" smtClean="0">
                <a:solidFill>
                  <a:schemeClr val="bg1"/>
                </a:solidFill>
              </a:rPr>
              <a:t> Т.Г. </a:t>
            </a:r>
            <a:r>
              <a:rPr lang="ru-RU" sz="7200" dirty="0" smtClean="0">
                <a:solidFill>
                  <a:schemeClr val="bg1"/>
                </a:solidFill>
              </a:rPr>
              <a:t>«Повышение качества предметного образования в условиях модернизации системы общего образования. (Методика подготовки учащихся к ЕГЭ и ГИА по физике)» - 8часов; «Психолого-педагогические основы конкурса «Учитель года Алтая 2013»» - 72 часа.</a:t>
            </a:r>
          </a:p>
          <a:p>
            <a:endParaRPr lang="ru-RU" sz="7200" b="1" dirty="0" smtClean="0">
              <a:solidFill>
                <a:schemeClr val="bg1"/>
              </a:solidFill>
            </a:endParaRPr>
          </a:p>
          <a:p>
            <a:r>
              <a:rPr lang="ru-RU" sz="7200" b="1" dirty="0" smtClean="0">
                <a:solidFill>
                  <a:schemeClr val="bg1"/>
                </a:solidFill>
              </a:rPr>
              <a:t>Баган Н.П. </a:t>
            </a:r>
            <a:r>
              <a:rPr lang="ru-RU" sz="7200" dirty="0" smtClean="0">
                <a:solidFill>
                  <a:schemeClr val="bg1"/>
                </a:solidFill>
              </a:rPr>
              <a:t>«Задачи  и перспективы развития краевых профессиональных объединений педагогов в условиях модернизации образования», АКИПКРО – 8 часов</a:t>
            </a:r>
          </a:p>
          <a:p>
            <a:r>
              <a:rPr lang="ru-RU" sz="72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7200" b="1" dirty="0" err="1" smtClean="0">
                <a:solidFill>
                  <a:schemeClr val="bg1"/>
                </a:solidFill>
              </a:rPr>
              <a:t>Лихненко</a:t>
            </a:r>
            <a:r>
              <a:rPr lang="ru-RU" sz="7200" b="1" dirty="0" smtClean="0">
                <a:solidFill>
                  <a:schemeClr val="bg1"/>
                </a:solidFill>
              </a:rPr>
              <a:t> И.Н. </a:t>
            </a:r>
            <a:r>
              <a:rPr lang="ru-RU" sz="7200" dirty="0" smtClean="0">
                <a:solidFill>
                  <a:schemeClr val="bg1"/>
                </a:solidFill>
              </a:rPr>
              <a:t>АКИПКРО «внедрение ФГОС  при изучении физики».</a:t>
            </a:r>
            <a:endParaRPr lang="ru-RU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643966" y="6286520"/>
            <a:ext cx="357190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0"/>
            <a:ext cx="878687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05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Учителя МО участники краевых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line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конференций: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05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15.08.13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Потенциал развития математического образования в Алтайском крае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Кисельников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И.В.,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Брейтиган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05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19.08.13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результатах государственной аттестации выпускников общеобразовательных учреждений Алтайского края в 2013 году (ЕГЭ) и задачах на 2014год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Дроздова И.Н.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05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20.08.13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разработке и апробации механизма введении ФГОС основного общего образования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0563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21.08.13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«О задачах реализации воспитательной компоненты в общеобразовательных учреждений Алтайского края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Санникова С.В.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501090" y="142852"/>
            <a:ext cx="642910" cy="6429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428596" y="357166"/>
            <a:ext cx="8429684" cy="6286520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1472" y="1928802"/>
            <a:ext cx="807249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Члены МО являются председателями районных методических объединений.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Баган Н.П. –РМО математики, </a:t>
            </a:r>
          </a:p>
          <a:p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Пожарицкая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Т.Г. – РМО физики,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Мамаева Г.А. – РМО информатики.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Этими учителями ведется большая работа в районе по оказанию методической помощи, проведению районных срезов знаний, аттестации учителей.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Достижения учащихся за 2012-13 учебный год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142984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Олимпиады по предметам.</a:t>
            </a:r>
            <a:endParaRPr lang="ru-RU" b="1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4282" y="1571612"/>
            <a:ext cx="8643998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Результаты учителей по итогам олимпиады по математике </a:t>
            </a:r>
          </a:p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2012-13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. год: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Мамаева Г.А. –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Макрушина Т.,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Левоненко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Глушкова Т.А. –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Попов Д.,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Потешкина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Д.,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Киян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Ю.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Янес С.Ю. –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Романенко 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Баган Н.П. –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Шатилова М.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Юдакова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О.В. –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Вейнгарт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Н.,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Антипов А.,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место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Фартышев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sz="1400" dirty="0" smtClean="0"/>
              <a:t>.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Результаты всероссийской олимпиады школьников (муниципальный этап) в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Завьяловском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районе МБОУ ЗСОШ№1.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место - 11 класс  Чернов Александр, учитель -Глушкова Т.А.</a:t>
            </a:r>
          </a:p>
          <a:p>
            <a:endParaRPr lang="ru-RU" sz="14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357298"/>
          <a:ext cx="8501122" cy="4023360"/>
        </p:xfrm>
        <a:graphic>
          <a:graphicData uri="http://schemas.openxmlformats.org/drawingml/2006/table">
            <a:tbl>
              <a:tblPr/>
              <a:tblGrid>
                <a:gridCol w="1177504"/>
                <a:gridCol w="2916487"/>
                <a:gridCol w="2758954"/>
                <a:gridCol w="164817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Ф.И.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8а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Якшина 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Мамаева Г.А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8в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Шатилова О.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Федорина 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Косых Д.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Родькина 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/>
                          <a:ea typeface="Times New Roman"/>
                        </a:rPr>
                        <a:t>Киян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И.В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Шумейко 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Архипова 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11а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Волков 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11б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Антипов 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11в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Чернов С.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152313" y="87819"/>
            <a:ext cx="6839373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Школьный этап Всероссийской олимпиады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 информатике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МБОУ ЗСОШ №1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857356" y="0"/>
            <a:ext cx="596926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школьного этапа Всероссийской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олимпиады по физике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2012-13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год.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000110"/>
          <a:ext cx="8572559" cy="4286281"/>
        </p:xfrm>
        <a:graphic>
          <a:graphicData uri="http://schemas.openxmlformats.org/drawingml/2006/table">
            <a:tbl>
              <a:tblPr/>
              <a:tblGrid>
                <a:gridCol w="821179"/>
                <a:gridCol w="3245854"/>
                <a:gridCol w="3174098"/>
                <a:gridCol w="1331428"/>
              </a:tblGrid>
              <a:tr h="6123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Ученик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место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7а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Бумаков Антон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7б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Бобб Настя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8б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Романенко Анастасия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8в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Кравченко Василий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8б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Жулай Сергей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9в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Киян Юлия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9а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Вайгарт Никита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10в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Удовиченко Елена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10а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Кушнер Анастасия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10в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Саакян Арпине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11а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Уваров Никита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1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11в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Чернов Саша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МОМ на 2012-13 учебный год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130843"/>
            <a:ext cx="8358246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работы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методического объединения: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lang="ru-RU" sz="3200" i="1" dirty="0" smtClean="0"/>
              <a:t>Управление качеством математического образования на основе </a:t>
            </a:r>
            <a:r>
              <a:rPr lang="ru-RU" sz="3200" i="1" dirty="0" err="1" smtClean="0"/>
              <a:t>компетентностно-ориентированного</a:t>
            </a:r>
            <a:r>
              <a:rPr lang="ru-RU" sz="3200" i="1" dirty="0" smtClean="0"/>
              <a:t> подхода</a:t>
            </a:r>
            <a:r>
              <a:rPr lang="ru-RU" sz="3200" dirty="0" smtClean="0"/>
              <a:t>". 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/>
              <a:t>Создать условия для совершенствования профессионального мастерства учителя на основе формирования </a:t>
            </a:r>
            <a:r>
              <a:rPr lang="ru-RU" sz="3200" i="1" dirty="0" err="1" smtClean="0"/>
              <a:t>компетентностного</a:t>
            </a:r>
            <a:r>
              <a:rPr lang="ru-RU" sz="3200" i="1" dirty="0" smtClean="0"/>
              <a:t> подхода</a:t>
            </a:r>
            <a:r>
              <a:rPr kumimoji="0" lang="ru-RU" sz="3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500174"/>
          <a:ext cx="8501123" cy="2926080"/>
        </p:xfrm>
        <a:graphic>
          <a:graphicData uri="http://schemas.openxmlformats.org/drawingml/2006/table">
            <a:tbl>
              <a:tblPr/>
              <a:tblGrid>
                <a:gridCol w="796401"/>
                <a:gridCol w="3177808"/>
                <a:gridCol w="3178783"/>
                <a:gridCol w="1348131"/>
              </a:tblGrid>
              <a:tr h="287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7б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Бобб Настя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Вейнгарт Никита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Киян Юлия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Шабанов Алексей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8б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Жулай Сергей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11а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Уваров Никита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11в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Чернов Саша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8б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Романенко Настя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1000100" y="500042"/>
            <a:ext cx="717799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Муниципальный этап олимпиады по физике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2071670" cy="58259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«КИТ»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0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конкурсе приняли участие: 5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-4; 6кл-3; 7кл-29; 8кл-4; 9кл-3; 10кл-5, всего 48 учащихся 5-10 классов.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16" y="1071546"/>
          <a:ext cx="8429688" cy="5394960"/>
        </p:xfrm>
        <a:graphic>
          <a:graphicData uri="http://schemas.openxmlformats.org/drawingml/2006/table">
            <a:tbl>
              <a:tblPr/>
              <a:tblGrid>
                <a:gridCol w="1015226"/>
                <a:gridCol w="1868392"/>
                <a:gridCol w="1177278"/>
                <a:gridCol w="1199809"/>
                <a:gridCol w="1199809"/>
                <a:gridCol w="1969174"/>
              </a:tblGrid>
              <a:tr h="260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кол.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уч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Фамилия И.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балл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место в школе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место в  районе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место в регионе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 кл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Попова О.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87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Шмалий Д.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79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60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Попова И.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79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60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 кл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Висельев А.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92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Семин Д.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92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Воробьев Р.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87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row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7кл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Бобб А.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Лизунов А.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Панина А.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90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Прончатов С.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90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Климова О.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90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Бабичева И.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90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Чернова Ю.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90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 кл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Янес А.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Покутняя Н..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75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42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Якшина Н.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56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Середа Д.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56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 кл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Радченко А.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96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Коленко М.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85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Киян Ю.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Ткаченко Л.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80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34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Шумейко М.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74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64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Горьковая А.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67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111</a:t>
                      </a:r>
                    </a:p>
                  </a:txBody>
                  <a:tcPr marL="48935" marR="489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3357586" cy="43971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«Кенгуру для всех»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0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«Кенгуру для всех»</a:t>
            </a:r>
            <a:r>
              <a:rPr lang="ru-RU" dirty="0" smtClean="0"/>
              <a:t> Количество учащихся привлеченных к участию в конкурсе меньше прошлого года.( В 2010-28, 2011-81, 2012 -34, 2013-31)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214422"/>
          <a:ext cx="9144000" cy="4937760"/>
        </p:xfrm>
        <a:graphic>
          <a:graphicData uri="http://schemas.openxmlformats.org/drawingml/2006/table">
            <a:tbl>
              <a:tblPr/>
              <a:tblGrid>
                <a:gridCol w="2018078"/>
                <a:gridCol w="2018078"/>
                <a:gridCol w="942592"/>
                <a:gridCol w="942592"/>
                <a:gridCol w="1211227"/>
                <a:gridCol w="2011433"/>
              </a:tblGrid>
              <a:tr h="298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кол.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уч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Фамилия И.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балл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место в школе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место в  районе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место в регионе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 кл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 ученика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Труфанова Ю.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88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28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Загурский И.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103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Конькова И.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57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262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6 кл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 учащихся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Киина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Н.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97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Куренинова Е.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72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105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Душкина Я.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57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353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8 кл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 ученика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Янес А.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72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33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Дубовик А.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28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1754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Пещальникова Т.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26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1953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9 кл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9 учеников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Ткаченко Д.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46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248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Дрогожилова Ю.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44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314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Коленко М.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350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10 кл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 учеников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Архипова Е.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74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30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Рыжков И.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44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423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Гердт К.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458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Глушкова М.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458</a:t>
                      </a:r>
                    </a:p>
                  </a:txBody>
                  <a:tcPr marL="56022" marR="560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903568"/>
          <a:ext cx="8501121" cy="2560320"/>
        </p:xfrm>
        <a:graphic>
          <a:graphicData uri="http://schemas.openxmlformats.org/drawingml/2006/table">
            <a:tbl>
              <a:tblPr/>
              <a:tblGrid>
                <a:gridCol w="572452"/>
                <a:gridCol w="721713"/>
                <a:gridCol w="2043864"/>
                <a:gridCol w="1290773"/>
                <a:gridCol w="1290773"/>
                <a:gridCol w="1290773"/>
                <a:gridCol w="1290773"/>
              </a:tblGrid>
              <a:tr h="175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№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Ф.И.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Балл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В школе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Районе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В регионе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Лихненко Е.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34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Зеленчуков Д.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32,9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Куликова А.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43,2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Зимакина Е.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19,7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Тищенко Р.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7,9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31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5679" marR="6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«Зимние интеллектуальные игры - 2013»</a:t>
            </a:r>
            <a: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b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проведены в 6, 7, 10 классах. 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Альбус</a:t>
            </a:r>
            <a:r>
              <a:rPr lang="ru-RU" b="1" dirty="0" smtClean="0"/>
              <a:t> 2013»</a:t>
            </a:r>
            <a:br>
              <a:rPr lang="ru-RU" b="1" dirty="0" smtClean="0"/>
            </a:br>
            <a:r>
              <a:rPr lang="ru-RU" dirty="0" smtClean="0"/>
              <a:t> конкурс для учащихся по информатики, физики и математики.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r="5936"/>
          <a:stretch>
            <a:fillRect/>
          </a:stretch>
        </p:blipFill>
        <p:spPr bwMode="auto">
          <a:xfrm>
            <a:off x="214282" y="2000240"/>
            <a:ext cx="8501122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/>
          <p:cNvSpPr/>
          <p:nvPr/>
        </p:nvSpPr>
        <p:spPr>
          <a:xfrm>
            <a:off x="8643934" y="5929330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8643934" y="5072074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8643934" y="4572008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8643934" y="4000504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8643934" y="5500702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8643934" y="6286520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 r="8569" b="4745"/>
          <a:stretch>
            <a:fillRect/>
          </a:stretch>
        </p:blipFill>
        <p:spPr bwMode="auto">
          <a:xfrm>
            <a:off x="428596" y="285728"/>
            <a:ext cx="84296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/>
          <p:cNvSpPr/>
          <p:nvPr/>
        </p:nvSpPr>
        <p:spPr>
          <a:xfrm>
            <a:off x="8643934" y="1714488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8643934" y="1071546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8643934" y="714356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0112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357430"/>
            <a:ext cx="850112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конечная звезда 5"/>
          <p:cNvSpPr/>
          <p:nvPr/>
        </p:nvSpPr>
        <p:spPr>
          <a:xfrm>
            <a:off x="8429652" y="857232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8429652" y="500042"/>
            <a:ext cx="500066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828680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Исследовательские проекты 2013 года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1" y="1000108"/>
          <a:ext cx="8644001" cy="5143536"/>
        </p:xfrm>
        <a:graphic>
          <a:graphicData uri="http://schemas.openxmlformats.org/drawingml/2006/table">
            <a:tbl>
              <a:tblPr/>
              <a:tblGrid>
                <a:gridCol w="1532229"/>
                <a:gridCol w="1532229"/>
                <a:gridCol w="1067205"/>
                <a:gridCol w="880904"/>
                <a:gridCol w="880904"/>
                <a:gridCol w="861100"/>
                <a:gridCol w="944715"/>
                <a:gridCol w="944715"/>
              </a:tblGrid>
              <a:tr h="9644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Тема исследовательского проекта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ученик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школьный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районный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окружной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краевой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73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Янес С.Ю.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«Электронный путеводитель по улицам села Завьялова»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Гердт К.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10А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грамота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 место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диплом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+Диплом и похвальная грамота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588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«Выращивание кристаллов в домашних условия»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Лихненко К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грамота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участник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участник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Глушкова Т.А.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«Сколько лет деревне жить»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Климова О.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7Б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грамота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Баган С.В.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«Математика в стихах»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Вайгандт Е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6в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грамота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5-конечная звезда 3"/>
          <p:cNvSpPr/>
          <p:nvPr/>
        </p:nvSpPr>
        <p:spPr>
          <a:xfrm>
            <a:off x="8786842" y="2071678"/>
            <a:ext cx="357158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215206" y="2428868"/>
            <a:ext cx="357158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142984"/>
          <a:ext cx="8715438" cy="4937760"/>
        </p:xfrm>
        <a:graphic>
          <a:graphicData uri="http://schemas.openxmlformats.org/drawingml/2006/table">
            <a:tbl>
              <a:tblPr/>
              <a:tblGrid>
                <a:gridCol w="1544892"/>
                <a:gridCol w="1544892"/>
                <a:gridCol w="1076024"/>
                <a:gridCol w="888184"/>
                <a:gridCol w="888184"/>
                <a:gridCol w="868216"/>
                <a:gridCol w="952523"/>
                <a:gridCol w="952523"/>
              </a:tblGrid>
              <a:tr h="597479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Пожарицкая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Т.Г.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Физика и школьные завтраки.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Удовиченко Е.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Диплом лауреата всероссийской научно- практической конференции «Юность. Наука. Культура»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74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Учимся жить экономно.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Горошевская Т.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грамота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грамота и диплом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4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14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«Физика. Звук. Человек» 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Удовиченко Елена  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грамота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57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«Влияние атмосферного давления на успеваемость моего класса»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Романенко Анастасия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грамота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участник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6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Киян И.В.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«Информатика в моей будущей профессии»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Шумейко Майя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10в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грамота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Диплом участника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0"/>
          <a:ext cx="8644001" cy="964413"/>
        </p:xfrm>
        <a:graphic>
          <a:graphicData uri="http://schemas.openxmlformats.org/drawingml/2006/table">
            <a:tbl>
              <a:tblPr/>
              <a:tblGrid>
                <a:gridCol w="1532229"/>
                <a:gridCol w="1532229"/>
                <a:gridCol w="1067205"/>
                <a:gridCol w="880904"/>
                <a:gridCol w="880904"/>
                <a:gridCol w="861100"/>
                <a:gridCol w="944715"/>
                <a:gridCol w="944715"/>
              </a:tblGrid>
              <a:tr h="9644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Тема исследовательского проекта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ученик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школьный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районный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окружной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краевой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5-конечная звезда 4"/>
          <p:cNvSpPr/>
          <p:nvPr/>
        </p:nvSpPr>
        <p:spPr>
          <a:xfrm>
            <a:off x="8786842" y="2071678"/>
            <a:ext cx="357158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429520" y="2928934"/>
            <a:ext cx="357158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429520" y="2143116"/>
            <a:ext cx="357158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8786842" y="3000372"/>
            <a:ext cx="357158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572396" y="5572140"/>
            <a:ext cx="357158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 МОМ на 2012-13 учебный год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358214" y="6072206"/>
            <a:ext cx="357190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948690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/>
              <a:t>1. Изучить нормативные документы по предмету и теоретические основы  формирования ключевых компетентностей.</a:t>
            </a:r>
          </a:p>
          <a:p>
            <a:pPr lvl="0"/>
            <a:r>
              <a:rPr lang="ru-RU" sz="1600" dirty="0" smtClean="0"/>
              <a:t>Изучить закона об образовании, новые ФГС для старшей школы.</a:t>
            </a:r>
          </a:p>
          <a:p>
            <a:r>
              <a:rPr lang="ru-RU" sz="1600" dirty="0" smtClean="0"/>
              <a:t>2.  Создать условия для освоения новых УМК и технологий обучения.</a:t>
            </a:r>
          </a:p>
          <a:p>
            <a:r>
              <a:rPr lang="ru-RU" sz="1600" dirty="0" smtClean="0"/>
              <a:t>3.  Обеспечить  методическую и психологическую поддержку педагогов в процессе подготовки к ЕГЭ, ГИА. </a:t>
            </a:r>
          </a:p>
          <a:p>
            <a:r>
              <a:rPr lang="ru-RU" sz="1600" dirty="0" smtClean="0"/>
              <a:t>4. Работать над изучением проблем: 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 smtClean="0"/>
              <a:t>психологические условия для развития способности каждого учащегося;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 smtClean="0"/>
              <a:t>активизация речевой деятельности;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 smtClean="0"/>
              <a:t>создание микроклимата на уроке, влияющего на обучение каждого ученика;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 smtClean="0"/>
              <a:t>создание условий для творчества учащихся через проведения факультативных и элективных курсов; проведения районных и школьных олимпиад; работу лабораторий; участия в краевых, региональных и всероссийских конкурсах.</a:t>
            </a:r>
          </a:p>
          <a:p>
            <a:pPr lvl="0"/>
            <a:r>
              <a:rPr lang="ru-RU" sz="1600" dirty="0" smtClean="0"/>
              <a:t>5.Использования ИКТ на уроках, знакомство с ОС </a:t>
            </a:r>
            <a:r>
              <a:rPr lang="en-US" sz="1600" dirty="0" smtClean="0"/>
              <a:t>Linux</a:t>
            </a:r>
            <a:r>
              <a:rPr lang="ru-RU" sz="1600" dirty="0" smtClean="0"/>
              <a:t>. </a:t>
            </a:r>
          </a:p>
          <a:p>
            <a:pPr lvl="0"/>
            <a:r>
              <a:rPr lang="ru-RU" sz="1600" dirty="0" smtClean="0"/>
              <a:t>6.Участие в создании единой  базы электронных ресурсов на сервере школы.</a:t>
            </a:r>
          </a:p>
          <a:p>
            <a:pPr lvl="0"/>
            <a:r>
              <a:rPr lang="ru-RU" sz="1600" dirty="0" smtClean="0"/>
              <a:t>7.Организовать посещение уроков коллег. Распространение инновационного опыта через сетевое взаимодействие школ округа, через создание личных сайтов учителей, электронных портфолио. </a:t>
            </a:r>
          </a:p>
          <a:p>
            <a:pPr lvl="0"/>
            <a:r>
              <a:rPr lang="ru-RU" sz="1600" dirty="0" smtClean="0"/>
              <a:t>8.Вести мониторинг успешности по математике. </a:t>
            </a:r>
          </a:p>
          <a:p>
            <a:pPr lvl="0"/>
            <a:r>
              <a:rPr lang="ru-RU" sz="1600" dirty="0" smtClean="0"/>
              <a:t>9.Организация работы в сетевом городе.</a:t>
            </a:r>
          </a:p>
          <a:p>
            <a:pPr lvl="0"/>
            <a:r>
              <a:rPr lang="ru-RU" sz="1600" dirty="0" smtClean="0"/>
              <a:t>10.Аттестация коллег на подтверждение квалификационной категории.</a:t>
            </a:r>
            <a:endParaRPr lang="ru-RU" sz="16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643050"/>
          <a:ext cx="8715438" cy="2987396"/>
        </p:xfrm>
        <a:graphic>
          <a:graphicData uri="http://schemas.openxmlformats.org/drawingml/2006/table">
            <a:tbl>
              <a:tblPr/>
              <a:tblGrid>
                <a:gridCol w="1544892"/>
                <a:gridCol w="2098446"/>
                <a:gridCol w="1285884"/>
                <a:gridCol w="785818"/>
                <a:gridCol w="1000132"/>
                <a:gridCol w="928694"/>
                <a:gridCol w="1071572"/>
              </a:tblGrid>
              <a:tr h="159327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Юдакова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О.В.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«Пищевые добавки и их влияние на здоровье школьников»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Широкова А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грамота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1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«Влияние лунных фаз на успеваемость школьников»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Волкова Е.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Диплом лауреата всероссийской научно- практической конференции «Юность. Наука. Культура»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428604"/>
          <a:ext cx="8643997" cy="964413"/>
        </p:xfrm>
        <a:graphic>
          <a:graphicData uri="http://schemas.openxmlformats.org/drawingml/2006/table">
            <a:tbl>
              <a:tblPr/>
              <a:tblGrid>
                <a:gridCol w="1428760"/>
                <a:gridCol w="2071702"/>
                <a:gridCol w="1138160"/>
                <a:gridCol w="988992"/>
                <a:gridCol w="988992"/>
                <a:gridCol w="966758"/>
                <a:gridCol w="1060633"/>
              </a:tblGrid>
              <a:tr h="9644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Учитель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Тема исследовательского проекта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ученик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школьный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районный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окружной этап</a:t>
                      </a:r>
                    </a:p>
                  </a:txBody>
                  <a:tcPr marL="33867" marR="338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4282" y="5000636"/>
            <a:ext cx="8929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Мамаева Г.А. ведет работу с одаренными учащимися :</a:t>
            </a:r>
          </a:p>
          <a:p>
            <a:r>
              <a:rPr lang="ru-RU" dirty="0" smtClean="0"/>
              <a:t>Шабанов Алексей 9б </a:t>
            </a:r>
            <a:r>
              <a:rPr lang="ru-RU" dirty="0" err="1" smtClean="0"/>
              <a:t>кл</a:t>
            </a:r>
            <a:r>
              <a:rPr lang="ru-RU" dirty="0" smtClean="0"/>
              <a:t> –  тема : «Графические возможности </a:t>
            </a:r>
            <a:r>
              <a:rPr lang="en-US" dirty="0" smtClean="0"/>
              <a:t>Pascal</a:t>
            </a:r>
            <a:r>
              <a:rPr lang="ru-RU" dirty="0" smtClean="0"/>
              <a:t>» ,</a:t>
            </a:r>
          </a:p>
          <a:p>
            <a:r>
              <a:rPr lang="ru-RU" dirty="0" smtClean="0"/>
              <a:t>Янес Андрей  8б  класс – тема «</a:t>
            </a:r>
            <a:r>
              <a:rPr lang="en-US" dirty="0" smtClean="0"/>
              <a:t>HTML</a:t>
            </a:r>
            <a:r>
              <a:rPr lang="ru-RU" dirty="0" smtClean="0"/>
              <a:t>  язык создания гипертекста».</a:t>
            </a:r>
            <a:endParaRPr lang="ru-RU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8786842" y="2285992"/>
            <a:ext cx="357158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8786842" y="4071942"/>
            <a:ext cx="357158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928670"/>
          <a:ext cx="8072495" cy="1273392"/>
        </p:xfrm>
        <a:graphic>
          <a:graphicData uri="http://schemas.openxmlformats.org/drawingml/2006/table">
            <a:tbl>
              <a:tblPr/>
              <a:tblGrid>
                <a:gridCol w="2630437"/>
                <a:gridCol w="1392713"/>
                <a:gridCol w="4049345"/>
              </a:tblGrid>
              <a:tr h="358992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Ф.И.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балл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983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Шабанов А.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Подбельская И.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Вейнгарт Н.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9б</a:t>
                      </a: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9а</a:t>
                      </a: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9а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70б</a:t>
                      </a: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88б</a:t>
                      </a:r>
                    </a:p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88б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00100" y="0"/>
            <a:ext cx="729289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Всероссийский конкурс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«Эрудит России»,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провела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Юдакова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О.В.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3143248"/>
          <a:ext cx="8286807" cy="3048000"/>
        </p:xfrm>
        <a:graphic>
          <a:graphicData uri="http://schemas.openxmlformats.org/drawingml/2006/table">
            <a:tbl>
              <a:tblPr/>
              <a:tblGrid>
                <a:gridCol w="3643338"/>
                <a:gridCol w="2286016"/>
                <a:gridCol w="664003"/>
                <a:gridCol w="1693450"/>
              </a:tblGrid>
              <a:tr h="432781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Всероссийская Дистанционная олимпиада по физике «Образовательный портал продленка»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Вейнгарт Никита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9а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Диплом лауреата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79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Широкова Анна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9а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Диплом лауреата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Шабанов Алексей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9б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Диплом лауреата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4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Лизунов Андрей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7а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Диплом лауреата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Олимпиада «Барсик», Санк - Питербург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Ткаченко Дарья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9б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Диплом 1 степени</a:t>
                      </a:r>
                    </a:p>
                  </a:txBody>
                  <a:tcPr marL="54098" marR="54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-51510" y="2426635"/>
            <a:ext cx="92470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Лихненко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И.Н. провела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дистанционные олимпиады по физике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-1" y="1428736"/>
          <a:ext cx="9144002" cy="5364480"/>
        </p:xfrm>
        <a:graphic>
          <a:graphicData uri="http://schemas.openxmlformats.org/drawingml/2006/table">
            <a:tbl>
              <a:tblPr/>
              <a:tblGrid>
                <a:gridCol w="4851432"/>
                <a:gridCol w="2377600"/>
                <a:gridCol w="908484"/>
                <a:gridCol w="1006486"/>
              </a:tblGrid>
              <a:tr h="3441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название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Ф.И.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Диплом и место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14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Тур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IV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Всероссийской дистанционной олимпиады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по математике 2012 года для 7 - 8 классов и 9-11 классов.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Жулай С.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Черкашен 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Бутов 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Романенко А.Янес 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Бондаренко 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Куликова 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Архипова 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Гердт К.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Кащаева К.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СЕРТ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Д-2Д-2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СЕРТ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8Б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10А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10Б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II</a:t>
                      </a:r>
                      <a:r>
                        <a:rPr lang="ru-RU" sz="2000">
                          <a:latin typeface="Times New Roman"/>
                          <a:ea typeface="Times New Roman"/>
                        </a:rPr>
                        <a:t> Тур </a:t>
                      </a:r>
                      <a:r>
                        <a:rPr lang="en-US" sz="2000">
                          <a:latin typeface="Times New Roman"/>
                          <a:ea typeface="Times New Roman"/>
                        </a:rPr>
                        <a:t>IV</a:t>
                      </a:r>
                      <a:r>
                        <a:rPr lang="ru-RU" sz="2000">
                          <a:latin typeface="Times New Roman"/>
                          <a:ea typeface="Times New Roman"/>
                        </a:rPr>
                        <a:t> Всероссийской дистанционной олимпиады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 математике 2012 года для 7 - 8 классов и 9-11 классов.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Жулай С.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Бутов 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Бондаренко 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Архипова Е.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Д-1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СЕРТ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Д-2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8Б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10А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10Б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25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Тур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V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Всероссийской дистанционной олимпиады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по математике 2013 года для 7 - 8 классов и 9-11 классов.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Жулай С.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Бутов 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Романенко 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Бондаренко 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Куликова 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Архипова Е.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Д-1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Д-2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8Б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10А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10Б</a:t>
                      </a:r>
                    </a:p>
                  </a:txBody>
                  <a:tcPr marL="63567" marR="635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«Центр развития мышления и интеллекта»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дистанционные олимпиады для учащихся 8 и 10 классов провела Янес С.Ю.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Декада математики, физики и информатики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«Математика и в шутку и в серьёз»</a:t>
            </a:r>
            <a:endParaRPr lang="ru-RU" sz="3600" i="1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План проведения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640080"/>
          <a:ext cx="8715436" cy="6217920"/>
        </p:xfrm>
        <a:graphic>
          <a:graphicData uri="http://schemas.openxmlformats.org/drawingml/2006/table">
            <a:tbl>
              <a:tblPr/>
              <a:tblGrid>
                <a:gridCol w="2268489"/>
                <a:gridCol w="4542313"/>
                <a:gridCol w="1904634"/>
              </a:tblGrid>
              <a:tr h="18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</a:rPr>
                        <a:t>Учитель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</a:rPr>
                        <a:t>мероприятие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Янес С.Ю.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«Веселая математическая викторина»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для учителей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Янес С.Ю.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«Математический турнир» игра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8Б, 10А, Б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Глушкова Т.А.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Заочная «Школьная викторина»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5-6 классы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7-8 классы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Дзюбло О.Н.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«Умники и умницы» игра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7А, В, 8А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Лихненко И.Н.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«Физики шутят» игра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7А, Б,В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Баган С.В.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Урок игра «1 апреля»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5А, Б, 6А,В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Баган Н.П.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«Веселая викторина» урок игра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6Б, 8Б, 10В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Киян И.В.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«Счастливый случай»  игра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10А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Юдакова О.В.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«Математика и здоровье» игра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9А, Б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Мамаева Г.А.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«Информационный турнир»два тура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9А, Б,В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Пожарицкая Т.Г.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latin typeface="Times New Roman"/>
                          <a:ea typeface="Times New Roman"/>
                        </a:rPr>
                        <a:t>«Звёздный турнир» игра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11В</a:t>
                      </a:r>
                    </a:p>
                  </a:txBody>
                  <a:tcPr marL="67747" marR="67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декаде приняли участие все учителя нашего МО. Для учащихся школы были проведены весёлые пятиминутки, игры на уроках,  математические турниры, информационный марафон, заочная математическая олимпиада.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Мамаева Г.А.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Информационный марафон» проходил в 2 тура, в нём приняли участие все учащиеся  9 классов. Задания марафона состояли из тех тем, которые изучаются в 9 классе, согласно учебной программе.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тур – практический, необходимо было показать умения пользоваться растровой графикой, составить рисунок из заданных элементов, необходимо было пользоваться всеми инструментами и возможностями редактора, задания предлагались из 3 вариантов, в соответствии от варианта выставлялось 8, 9 и 10 баллов, в этом туре приняли участие все учащиеся.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тур – теоретический, в задания входили теоретические вопросы, по всему курсу 9 класса, выполняли задания те учащиеся, которые справились с 1 туром.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 в –194 балла -1 место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 б – 190 баллов – 2 место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 а – 186 баллов – 3 место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Биндюкова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Настя (9б) – 25 баллов 1 место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Чуркина Катя (9в) 21 балл -2 место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Радченко Настя (9б) 21 балл – 2 место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Траудт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Артём (9а) 19 баллов – 3 место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428604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Баган С.В.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5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а,в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 6 «в» классах 1 апреля был проведен «Конкурс весёлых задач». Победители получили призы.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5А: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Загурских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Иван,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Зелинков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Дмитрий,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Черепенькин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Дмитрий;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5Б: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Вайцель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Василий,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Лавриненко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Алексей,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Вайцель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Евгений;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6В: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Вайгандт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Елизавета,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Лисицин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Дмитрий,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Биндюкова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Баган Н.П.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апреля в 6А и 8В классах прошла Викторина «Математики шутят», где были заданы весёлые вопросы по математике и не только. Призы получили: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6А:Призы получили: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6А: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Коверник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Олеся,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Хощенко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Иван,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Баклыкова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Екатерина,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Каландо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Кристина, Панченко Никита;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8В: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Внучко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Ирина, Артамонова Анастасия,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Весельев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Валера, Зайцев Сергей, Шатилова Мария,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Щурова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Мария.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Учащиеся 10В класса отвечали на вопросы весело, непринужденно. Победителей не определяли.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0" y="-5417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Киян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10А классе проведена интеллектуальная игра по ИКТ «Счастливый случай».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развития познавательной активности, логического мышления; повышения интереса к информатике как к науке; воспитание ответственного отношения к коллективной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игры ребята поделились на 2 команды. Было проведено 5 конкурсов, задания предлагались разной сложности и тематики. Команда победителей получили сладкие призы и оценки.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Янес С.Ю.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апреля для учащихся 8Б, 10А, Б классов была проведена веселая пятиминутка «Математики шутят».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апреля для ребят интересующихся математикой, проведен Математический турнир «ТОЧНОЕ ПОПАДАНИЕ».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 турнира: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1.Создание ситуации, которая способствует повышению мотивации, улучшению эмоционального фона. Также исключение конфликтности, напряженности во взаимоотношениях среди учащихся.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2.Создать условия, в которых учащиеся могли бы самостоятельно планировать и анализировать собственные действия, находить выход из любой ситуации, реально оценить свои возможности и знания, а также пути их совершенствования. Создать условия для самореализации ученика.</a:t>
            </a: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358214" y="5929330"/>
            <a:ext cx="571504" cy="6429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Documents and Settings\Администратор\Рабочий стол\107___08\IMG_031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963022">
            <a:off x="5619249" y="1793682"/>
            <a:ext cx="1770100" cy="145148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5000660" cy="6429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Кабинеты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857232"/>
            <a:ext cx="578647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Учителя МО обеспечивали работу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кабинетов: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Янес С.Ю. – математика 1,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Юдакова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О.В. – математика 2,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Баган Н.П. – математика 3,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Баган С.В. – математика 4,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Мамаева Г.А. – информатика 1,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Киян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И.В.– информатика 2,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Пожарицкая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Т.Г.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Лихненко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И.Н. – физика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январе 2013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году в школе проводился конкурс кабинетов «Современный кабинет -2013». По результатам смотра, кабинеты математики (Янес С.Ю.,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Юдакова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О.В..), были отмечены победителями, и отмечена методическая копилка Глушковой Т.Г. и Баган Н.П.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12.08.2013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результату приёмки школы, кабинеты М1 (Янес С.Ю.), М2 (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Юдакова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О.В.), М4 (Баган С.В.), ИНФ1 (Мамаева Г.А.) </a:t>
            </a:r>
            <a:r>
              <a:rPr lang="ru-RU" sz="2000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вошли в список лучших кабинетов школы.</a:t>
            </a:r>
            <a:endParaRPr lang="ru-RU" sz="2000" dirty="0" smtClean="0">
              <a:latin typeface="Arial" pitchFamily="34" charset="0"/>
            </a:endParaRP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501090" y="6072206"/>
            <a:ext cx="500066" cy="57150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Documents and Settings\Администратор\Рабочий стол\107___08\IMG_030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42852"/>
            <a:ext cx="2062364" cy="135732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107___08\IMG_031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611353">
            <a:off x="7241725" y="1363736"/>
            <a:ext cx="1802756" cy="12858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Рабочий стол\107___08\IMG_0317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15074" y="2928934"/>
            <a:ext cx="1997309" cy="14287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Рисунок 8" descr="C:\Documents and Settings\Администратор\Рабочий стол\107___08\IMG_0319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660669">
            <a:off x="7029087" y="4105736"/>
            <a:ext cx="1992250" cy="14764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Рисунок 9" descr="C:\Documents and Settings\Администратор\Рабочий стол\107___08\IMG_0324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1050154">
            <a:off x="4398614" y="287844"/>
            <a:ext cx="1946370" cy="15670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Рисунок 10" descr="C:\Documents and Settings\Администратор\Рабочий стол\107___08\IMG_0327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072198" y="5143512"/>
            <a:ext cx="2153976" cy="159777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428604"/>
            <a:ext cx="8358246" cy="6429396"/>
          </a:xfrm>
          <a:solidFill>
            <a:schemeClr val="accent1">
              <a:lumMod val="75000"/>
            </a:schemeClr>
          </a:solidFill>
        </p:spPr>
        <p:txBody>
          <a:bodyPr>
            <a:normAutofit fontScale="92500" lnSpcReduction="10000"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и цели на 2013-14 учебный год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составлять с учетом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компетентностного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подхода в образовании, новых стандартов. Повышение мотивации к изучению математики, физики и информатики.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Посещение рабочих уроков коллег, внеклассных мероприятий по предмету, с целью знакомства методикой и технологиями учителей МО.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Анализ итогов ЕГЭ и ГИА по математике, физике, информатике.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Планирование элективных курсов для </a:t>
            </a:r>
            <a:r>
              <a:rPr lang="ru-RU" dirty="0" err="1" smtClean="0"/>
              <a:t>предпрофильных</a:t>
            </a:r>
            <a:r>
              <a:rPr lang="ru-RU" dirty="0" smtClean="0"/>
              <a:t> и профильных классов.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Развитие интереса учащихся к предмету через проведение факультативных курсов, олимпиад, математических декад. Вести целенаправленную работу по подготовке учащихся к олимпиадам, конкурсам, викторинам различного уровня. Планирование и организация исследовательской деятельности по предметам. Составить план работы с одаренными детьми.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Программы по предметам с учетом стандарта математического образования.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Обновление библиотечного фонда не только учебниками математики, геометрии, алгебры, информатики и физики, но и дидактическим материалам по всем преподаваемым предметам.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Введение новых стандартов в преподавание математики 5-х классов.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 rot="21169629">
            <a:off x="359487" y="338001"/>
            <a:ext cx="3500462" cy="5977501"/>
          </a:xfrm>
          <a:prstGeom prst="flowChartPunchedTape">
            <a:avLst/>
          </a:prstGeom>
          <a:solidFill>
            <a:schemeClr val="bg1">
              <a:lumMod val="9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 rot="21118822">
            <a:off x="442025" y="1283635"/>
            <a:ext cx="335758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СПРАВКА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 состав методического объединения входят 11 человек,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7 учителей с высшей категорией,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2- с первой категорией, 1 – со второй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категорией, 1- соответствие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ДВА учителя информатики и ВОСЕМЬ учителей математики и ДВА учителя физики.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i="1" dirty="0" smtClean="0">
              <a:latin typeface="Arial" pitchFamily="34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58425">
            <a:off x="27175" y="318224"/>
            <a:ext cx="3571900" cy="7254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Состав МОМ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5643578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Мамаева Г.А. учитель </a:t>
            </a:r>
          </a:p>
          <a:p>
            <a:r>
              <a:rPr lang="ru-RU" dirty="0" smtClean="0"/>
              <a:t>информатики и математики.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071934" y="0"/>
          <a:ext cx="4881556" cy="646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7185"/>
                <a:gridCol w="813593"/>
                <a:gridCol w="813593"/>
                <a:gridCol w="162718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Г.А. Мамаева</a:t>
                      </a: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С.В.Баган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Н.П. Баган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С.Ю. Янес</a:t>
                      </a: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О.В.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Юдакова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Т.А. Глушкова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О.Н.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Дзюбло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И.Н.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Лихненко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Т.Г.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Пожарицкая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И.В.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Киян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К.В.Юшкова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Управляющая кнопка: возврат 18">
            <a:hlinkClick r:id="rId2" action="ppaction://hlinksldjump" highlightClick="1"/>
          </p:cNvPr>
          <p:cNvSpPr/>
          <p:nvPr/>
        </p:nvSpPr>
        <p:spPr>
          <a:xfrm>
            <a:off x="8501090" y="6286520"/>
            <a:ext cx="428628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IMG_0099.jpg"/>
          <p:cNvPicPr/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929190" y="5143512"/>
            <a:ext cx="813719" cy="1242598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1" name="Рисунок 20" descr="D:\Мои документы\Света\МОМ\2010-11\фото мо\пожарицкая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86710" y="3429000"/>
            <a:ext cx="726669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Рисунок 22" descr="высш катег.JPG"/>
          <p:cNvPicPr/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7858148" y="357166"/>
            <a:ext cx="667175" cy="11305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Рисунок 23" descr="высш катег.JPG"/>
          <p:cNvPicPr/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143636" y="285728"/>
            <a:ext cx="787428" cy="1222646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5" name="Рисунок 24" descr="высш катег.JPG"/>
          <p:cNvPicPr/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4500562" y="285728"/>
            <a:ext cx="752779" cy="1186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" name="Рисунок 27" descr="первая категория.JPG"/>
          <p:cNvPicPr/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7786710" y="1857364"/>
            <a:ext cx="675527" cy="1205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30" name="Рисунок 29" descr="D:\Мои документы\Фото\Света\декады матем\декада 2010\S6008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flipH="1">
            <a:off x="4500561" y="1857364"/>
            <a:ext cx="715441" cy="1214445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1" name="Рисунок 30" descr="D:\Мои документы\Света\МОМ\2008-09\15 и 16 октября\II тур\S60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572000" y="3429000"/>
            <a:ext cx="694570" cy="1156072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9" name="Рисунок 28" descr="D:\Мои документы\Фото\Света\мом\фотогр учит\100_1182.jpg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143636" y="3429000"/>
            <a:ext cx="730285" cy="1222952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2" name="Рисунок 31" descr="D:\Мои документы\Фото\Света\мом\фотогр учит\100_1182.jpg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143768" y="5000636"/>
            <a:ext cx="854116" cy="1402914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3" name="Рисунок 32" descr="D:\Мои документы\Фото\Света\мом\фотогр учит\100_1182.jpg"/>
          <p:cNvPicPr/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143636" y="1857364"/>
            <a:ext cx="754096" cy="121444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Diagram 6"/>
          <p:cNvGrpSpPr>
            <a:grpSpLocks noChangeAspect="1"/>
          </p:cNvGrpSpPr>
          <p:nvPr/>
        </p:nvGrpSpPr>
        <p:grpSpPr bwMode="auto">
          <a:xfrm>
            <a:off x="285720" y="642918"/>
            <a:ext cx="8198404" cy="5815921"/>
            <a:chOff x="657" y="444"/>
            <a:chExt cx="4423" cy="3358"/>
          </a:xfrm>
        </p:grpSpPr>
        <p:sp>
          <p:nvSpPr>
            <p:cNvPr id="6" name="_s1028"/>
            <p:cNvSpPr>
              <a:spLocks noChangeArrowheads="1" noTextEdit="1"/>
            </p:cNvSpPr>
            <p:nvPr/>
          </p:nvSpPr>
          <p:spPr bwMode="auto">
            <a:xfrm>
              <a:off x="1036" y="444"/>
              <a:ext cx="4037" cy="12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4670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_s1029"/>
            <p:cNvSpPr>
              <a:spLocks noChangeArrowheads="1"/>
            </p:cNvSpPr>
            <p:nvPr/>
          </p:nvSpPr>
          <p:spPr bwMode="auto">
            <a:xfrm>
              <a:off x="1626" y="701"/>
              <a:ext cx="2903" cy="63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53882" dir="18900000" algn="ctr" rotWithShape="0">
                <a:schemeClr val="accent2"/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200" b="0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Задачи, над которыми предстоит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200" b="0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работать членам МО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200" b="0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 в следующем учебном году</a:t>
              </a:r>
            </a:p>
          </p:txBody>
        </p:sp>
        <p:sp>
          <p:nvSpPr>
            <p:cNvPr id="10" name="_s1032"/>
            <p:cNvSpPr>
              <a:spLocks noChangeArrowheads="1" noTextEdit="1"/>
            </p:cNvSpPr>
            <p:nvPr/>
          </p:nvSpPr>
          <p:spPr bwMode="auto">
            <a:xfrm>
              <a:off x="3085" y="1681"/>
              <a:ext cx="1995" cy="1254"/>
            </a:xfrm>
            <a:prstGeom prst="ellipse">
              <a:avLst/>
            </a:prstGeom>
            <a:solidFill>
              <a:schemeClr val="folHlink">
                <a:alpha val="50000"/>
              </a:schemeClr>
            </a:solidFill>
            <a:ln w="4670">
              <a:solidFill>
                <a:schemeClr val="folHlink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_s1033"/>
            <p:cNvSpPr>
              <a:spLocks noChangeArrowheads="1"/>
            </p:cNvSpPr>
            <p:nvPr/>
          </p:nvSpPr>
          <p:spPr bwMode="auto">
            <a:xfrm>
              <a:off x="3355" y="1888"/>
              <a:ext cx="1497" cy="84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53882" dir="18900000" algn="ctr" rotWithShape="0">
                <a:schemeClr val="accent2"/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Активизировать участие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ученика и учителя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в дистанционных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олимпиадах и конкурсах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на различных уровнях.</a:t>
              </a:r>
            </a:p>
          </p:txBody>
        </p:sp>
        <p:sp>
          <p:nvSpPr>
            <p:cNvPr id="12" name="_s1034"/>
            <p:cNvSpPr>
              <a:spLocks noChangeArrowheads="1" noTextEdit="1"/>
            </p:cNvSpPr>
            <p:nvPr/>
          </p:nvSpPr>
          <p:spPr bwMode="auto">
            <a:xfrm>
              <a:off x="1852" y="2548"/>
              <a:ext cx="1995" cy="1254"/>
            </a:xfrm>
            <a:prstGeom prst="ellipse">
              <a:avLst/>
            </a:prstGeom>
            <a:solidFill>
              <a:schemeClr val="bg2">
                <a:alpha val="50000"/>
              </a:schemeClr>
            </a:solidFill>
            <a:ln w="4670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_s1035"/>
            <p:cNvSpPr>
              <a:spLocks noChangeArrowheads="1"/>
            </p:cNvSpPr>
            <p:nvPr/>
          </p:nvSpPr>
          <p:spPr bwMode="auto">
            <a:xfrm>
              <a:off x="2122" y="2754"/>
              <a:ext cx="1452" cy="86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53882" dir="18900000" algn="ctr" rotWithShape="0">
                <a:schemeClr val="accent2"/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Создать электронный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банк материалов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для работы с разными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" pitchFamily="2" charset="2"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категориями учащихся.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_s1036"/>
            <p:cNvSpPr>
              <a:spLocks noChangeArrowheads="1" noTextEdit="1"/>
            </p:cNvSpPr>
            <p:nvPr/>
          </p:nvSpPr>
          <p:spPr bwMode="auto">
            <a:xfrm>
              <a:off x="657" y="1480"/>
              <a:ext cx="1996" cy="1254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 w="467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" name="_s1037"/>
            <p:cNvSpPr>
              <a:spLocks noChangeArrowheads="1"/>
            </p:cNvSpPr>
            <p:nvPr/>
          </p:nvSpPr>
          <p:spPr bwMode="auto">
            <a:xfrm>
              <a:off x="839" y="1608"/>
              <a:ext cx="1633" cy="95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>
              <a:outerShdw dist="53882" dir="18900000" algn="ctr" rotWithShape="0">
                <a:schemeClr val="accent2"/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Расширить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сотрудничество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 с предметниками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школ района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средствами сети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Интернет.</a:t>
              </a:r>
            </a:p>
          </p:txBody>
        </p:sp>
      </p:grpSp>
      <p:sp>
        <p:nvSpPr>
          <p:cNvPr id="16" name="Управляющая кнопка: возврат 15">
            <a:hlinkClick r:id="rId2" action="ppaction://hlinksldjump" highlightClick="1"/>
          </p:cNvPr>
          <p:cNvSpPr/>
          <p:nvPr/>
        </p:nvSpPr>
        <p:spPr>
          <a:xfrm>
            <a:off x="8643966" y="0"/>
            <a:ext cx="500034" cy="5714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785794"/>
            <a:ext cx="81439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Методическое объединение - это коллектив единомышленников, где работа организуется на взаимном доверии, гласности и коллегиальности рассмотрения (решения) вопросов на заседаниях, методических сборах, научно-педагогических семинарах и совещаниях.</a:t>
            </a:r>
          </a:p>
        </p:txBody>
      </p:sp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0" y="285728"/>
            <a:ext cx="9144000" cy="6572272"/>
          </a:xfrm>
          <a:prstGeom prst="flowChartPunchedTap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базовый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5957902" cy="85725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Учебные программы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21059665">
            <a:off x="212048" y="2244745"/>
            <a:ext cx="3358237" cy="2973803"/>
          </a:xfrm>
        </p:spPr>
        <p:txBody>
          <a:bodyPr>
            <a:noAutofit/>
          </a:bodyPr>
          <a:lstStyle/>
          <a:p>
            <a:pPr algn="ctr"/>
            <a:r>
              <a:rPr lang="ru-RU" sz="1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СПРАВКА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Учителя работали по учебным программам, составленным в соответствии нормативных документов: по примерным программам основного (среднего (полного)) общего образования по математике, физике, информатике и ИКТ, в соответствии со стандартами основного (среднего (полного)) общего образования.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501090" y="142852"/>
            <a:ext cx="428628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71934" y="857232"/>
            <a:ext cx="48577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УМК </a:t>
            </a:r>
          </a:p>
          <a:p>
            <a:pPr algn="ctr"/>
            <a:r>
              <a:rPr lang="ru-RU" b="1" dirty="0" smtClean="0"/>
              <a:t>Математика</a:t>
            </a:r>
            <a:r>
              <a:rPr lang="ru-RU" dirty="0" smtClean="0"/>
              <a:t>. 5 – 6 классы.</a:t>
            </a:r>
          </a:p>
          <a:p>
            <a:pPr algn="ctr"/>
            <a:r>
              <a:rPr lang="ru-RU" dirty="0" smtClean="0"/>
              <a:t>И.И. Зубарева, А.Г. Мордкович</a:t>
            </a:r>
          </a:p>
          <a:p>
            <a:pPr algn="ctr"/>
            <a:r>
              <a:rPr lang="ru-RU" b="1" dirty="0" smtClean="0"/>
              <a:t>Алгебра</a:t>
            </a:r>
            <a:r>
              <a:rPr lang="ru-RU" dirty="0" smtClean="0"/>
              <a:t> 7-9 классы. Мордкович А.Г.</a:t>
            </a:r>
          </a:p>
          <a:p>
            <a:pPr algn="ctr"/>
            <a:r>
              <a:rPr lang="ru-RU" dirty="0" smtClean="0"/>
              <a:t>Алгебра 10-11 классы. Мордкович А.Г. – профильный уровень</a:t>
            </a:r>
          </a:p>
          <a:p>
            <a:pPr algn="ctr"/>
            <a:r>
              <a:rPr lang="ru-RU" b="1" dirty="0" smtClean="0"/>
              <a:t>Геометрия </a:t>
            </a:r>
            <a:r>
              <a:rPr lang="ru-RU" dirty="0" smtClean="0"/>
              <a:t>7-9 классы. Л.С. </a:t>
            </a:r>
            <a:r>
              <a:rPr lang="ru-RU" dirty="0" err="1" smtClean="0"/>
              <a:t>Атанасян</a:t>
            </a:r>
            <a:endParaRPr lang="ru-RU" dirty="0" smtClean="0"/>
          </a:p>
          <a:p>
            <a:pPr algn="ctr"/>
            <a:r>
              <a:rPr lang="ru-RU" dirty="0" smtClean="0"/>
              <a:t>Геометрия 7-9 классы. Л.С. </a:t>
            </a:r>
            <a:r>
              <a:rPr lang="ru-RU" dirty="0" err="1" smtClean="0"/>
              <a:t>Атанасян</a:t>
            </a:r>
            <a:r>
              <a:rPr lang="ru-RU" dirty="0" smtClean="0"/>
              <a:t> - </a:t>
            </a:r>
          </a:p>
          <a:p>
            <a:pPr algn="ctr"/>
            <a:r>
              <a:rPr lang="ru-RU" dirty="0" smtClean="0"/>
              <a:t>Профильный уровень</a:t>
            </a:r>
          </a:p>
          <a:p>
            <a:pPr algn="ctr"/>
            <a:r>
              <a:rPr lang="ru-RU" b="1" dirty="0" smtClean="0"/>
              <a:t>Физика</a:t>
            </a:r>
            <a:r>
              <a:rPr lang="ru-RU" dirty="0" smtClean="0"/>
              <a:t>  </a:t>
            </a:r>
          </a:p>
          <a:p>
            <a:pPr algn="ctr"/>
            <a:r>
              <a:rPr lang="ru-RU" dirty="0" smtClean="0"/>
              <a:t>7-9 классы. </a:t>
            </a:r>
            <a:r>
              <a:rPr lang="ru-RU" dirty="0" err="1" smtClean="0"/>
              <a:t>Перышкин</a:t>
            </a:r>
            <a:r>
              <a:rPr lang="ru-RU" dirty="0" smtClean="0"/>
              <a:t> А.В.</a:t>
            </a:r>
          </a:p>
          <a:p>
            <a:pPr algn="ctr"/>
            <a:r>
              <a:rPr lang="ru-RU" dirty="0" smtClean="0"/>
              <a:t> 10-11 классы. </a:t>
            </a:r>
            <a:r>
              <a:rPr lang="ru-RU" dirty="0" err="1" smtClean="0"/>
              <a:t>Мякишев</a:t>
            </a:r>
            <a:r>
              <a:rPr lang="ru-RU" dirty="0" smtClean="0"/>
              <a:t> Г.Я. –базовый уровень</a:t>
            </a:r>
          </a:p>
          <a:p>
            <a:pPr algn="ctr"/>
            <a:r>
              <a:rPr lang="ru-RU" b="1" dirty="0" smtClean="0"/>
              <a:t>Информатика и ИКТ</a:t>
            </a:r>
          </a:p>
          <a:p>
            <a:pPr algn="ctr"/>
            <a:r>
              <a:rPr lang="ru-RU" dirty="0" smtClean="0"/>
              <a:t>8-9 классы. Н.Д. </a:t>
            </a:r>
            <a:r>
              <a:rPr lang="ru-RU" dirty="0" err="1" smtClean="0"/>
              <a:t>Угринович</a:t>
            </a:r>
            <a:endParaRPr lang="ru-RU" dirty="0" smtClean="0"/>
          </a:p>
          <a:p>
            <a:pPr algn="ctr"/>
            <a:r>
              <a:rPr lang="ru-RU" dirty="0" smtClean="0"/>
              <a:t>10-11 классы. Н.Д. </a:t>
            </a:r>
            <a:r>
              <a:rPr lang="ru-RU" dirty="0" err="1" smtClean="0"/>
              <a:t>Угринович</a:t>
            </a:r>
            <a:r>
              <a:rPr lang="ru-RU" dirty="0" smtClean="0"/>
              <a:t> – базовый уровень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8229" t="19167" r="18750" b="8333"/>
          <a:stretch>
            <a:fillRect/>
          </a:stretch>
        </p:blipFill>
        <p:spPr bwMode="auto">
          <a:xfrm>
            <a:off x="142844" y="285728"/>
            <a:ext cx="864399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umkinfsp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7402116" cy="1224803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umkinfspe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2203" y="1785926"/>
            <a:ext cx="7401451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3"/>
            <a:ext cx="8715404" cy="10001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Факультативные и элективные курсы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643966" y="0"/>
            <a:ext cx="500034" cy="5000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1000108"/>
          <a:ext cx="8429683" cy="5535052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643074"/>
                <a:gridCol w="1214446"/>
                <a:gridCol w="1071570"/>
                <a:gridCol w="4500593"/>
              </a:tblGrid>
              <a:tr h="4209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Ф.И.О.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8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часов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</a:t>
                      </a:r>
                    </a:p>
                  </a:txBody>
                  <a:tcPr marL="68580" marR="68580" marT="0" marB="0"/>
                </a:tc>
              </a:tr>
              <a:tr h="8105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ЯнесС.Ю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10а,б1гр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ф(1 час)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ф(1 час)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Решение уравнений и неравенств в курсе «математика».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Алгебра учит рассуждать.</a:t>
                      </a:r>
                    </a:p>
                  </a:txBody>
                  <a:tcPr marL="68580" marR="68580" marT="0" marB="0"/>
                </a:tc>
              </a:tr>
              <a:tr h="8458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ЮдаковаО.В.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9а,б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Ф(2час)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Ф(1час)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вопросы математики в ГИА.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вопросы математики в ЕГЭ.</a:t>
                      </a:r>
                    </a:p>
                  </a:txBody>
                  <a:tcPr marL="68580" marR="68580" marT="0" marB="0"/>
                </a:tc>
              </a:tr>
              <a:tr h="5639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Мамаева Г.А.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9а,б,в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(2часа)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Математическая логика и алгоритмизация.</a:t>
                      </a:r>
                    </a:p>
                  </a:txBody>
                  <a:tcPr marL="68580" marR="68580" marT="0" marB="0"/>
                </a:tc>
              </a:tr>
              <a:tr h="2819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Баган С.В.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(1час)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Избранные вопросы математики.</a:t>
                      </a:r>
                    </a:p>
                  </a:txBody>
                  <a:tcPr marL="68580" marR="68580" marT="0" marB="0"/>
                </a:tc>
              </a:tr>
              <a:tr h="2819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Лихненко И.Н.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11а,б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 кл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ф(1час)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ф(1час)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Решение задач повышенной сложности.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Физика в задачах.</a:t>
                      </a:r>
                    </a:p>
                  </a:txBody>
                  <a:tcPr marL="68580" marR="68580" marT="0" marB="0"/>
                </a:tc>
              </a:tr>
              <a:tr h="8105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ПожарицкаяТ.Г.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10а,б,в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ф(1час)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ф(1час)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Решение нестандартных задач по физике.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Решение задач повышенной сложности.</a:t>
                      </a:r>
                    </a:p>
                  </a:txBody>
                  <a:tcPr marL="68580" marR="68580" marT="0" marB="0"/>
                </a:tc>
              </a:tr>
              <a:tr h="5639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Кия И.В.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 кл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ф(1час)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Информационно-коммуникационные технологии.</a:t>
                      </a:r>
                    </a:p>
                  </a:txBody>
                  <a:tcPr marL="68580" marR="68580" marT="0" marB="0"/>
                </a:tc>
              </a:tr>
              <a:tr h="2819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Глушкова Т.А.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 в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ф(1 час)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ф(1 час)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Математика – выпускнику.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Основные вопросы алгебры в ГИА.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uckyTie">
  <a:themeElements>
    <a:clrScheme name="Другая 1">
      <a:dk1>
        <a:sysClr val="windowText" lastClr="000000"/>
      </a:dk1>
      <a:lt1>
        <a:sysClr val="window" lastClr="FFFFFF"/>
      </a:lt1>
      <a:dk2>
        <a:srgbClr val="C80000"/>
      </a:dk2>
      <a:lt2>
        <a:srgbClr val="FFECEC"/>
      </a:lt2>
      <a:accent1>
        <a:srgbClr val="C93131"/>
      </a:accent1>
      <a:accent2>
        <a:srgbClr val="F58C5D"/>
      </a:accent2>
      <a:accent3>
        <a:srgbClr val="EABC33"/>
      </a:accent3>
      <a:accent4>
        <a:srgbClr val="698F9B"/>
      </a:accent4>
      <a:accent5>
        <a:srgbClr val="825397"/>
      </a:accent5>
      <a:accent6>
        <a:srgbClr val="814359"/>
      </a:accent6>
      <a:hlink>
        <a:srgbClr val="03AEC5"/>
      </a:hlink>
      <a:folHlink>
        <a:srgbClr val="8D9B07"/>
      </a:folHlink>
    </a:clrScheme>
    <a:fontScheme name="Lucky Tie">
      <a:majorFont>
        <a:latin typeface="Tahoma"/>
        <a:ea typeface=""/>
        <a:cs typeface=""/>
        <a:font script="Cyrl" typeface="Tahoma"/>
        <a:font script="Grek" typeface="Tahoma"/>
        <a:font script="Jpan" typeface="ＭＳ Ｐ明朝"/>
        <a:font script="Hang" typeface="굴림"/>
        <a:font script="Hans" typeface="黑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Franklin Gothic Book"/>
        <a:ea typeface=""/>
        <a:cs typeface=""/>
        <a:font script="Cyrl" typeface="Arial"/>
        <a:font script="Grek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ucky Tie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90000"/>
              </a:schemeClr>
            </a:gs>
            <a:gs pos="50000">
              <a:schemeClr val="phClr">
                <a:tint val="5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90000"/>
              </a:schemeClr>
            </a:gs>
          </a:gsLst>
          <a:lin ang="1800000" scaled="1"/>
        </a:gradFill>
        <a:solidFill>
          <a:schemeClr val="phClr">
            <a:tint val="100000"/>
            <a:shade val="100000"/>
            <a:hueMod val="100000"/>
            <a:satMod val="100000"/>
          </a:schemeClr>
        </a:solidFill>
      </a:fillStyleLst>
      <a:lnStyleLst>
        <a:ln w="20000" cap="flat" cmpd="sng" algn="ctr">
          <a:solidFill>
            <a:schemeClr val="phClr"/>
          </a:solidFill>
          <a:prstDash val="solid"/>
        </a:ln>
        <a:ln w="30000" cap="flat" cmpd="sng" algn="ctr">
          <a:solidFill>
            <a:schemeClr val="phClr"/>
          </a:solidFill>
          <a:prstDash val="solid"/>
        </a:ln>
        <a:ln w="400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12700">
              <a:schemeClr val="phClr">
                <a:tint val="100000"/>
                <a:shade val="100000"/>
                <a:alpha val="50196"/>
                <a:hueMod val="100000"/>
                <a:satMod val="100000"/>
              </a:schemeClr>
            </a:glow>
          </a:effectLst>
        </a:effectStyle>
        <a:effectStyle>
          <a:effectLst>
            <a:innerShdw blurRad="25400" dist="38100" dir="2700000">
              <a:schemeClr val="phClr">
                <a:tint val="90000"/>
                <a:shade val="100000"/>
                <a:hueMod val="100000"/>
                <a:satMod val="100000"/>
              </a:schemeClr>
            </a:innerShdw>
          </a:effectLst>
        </a:effectStyle>
        <a:effectStyle>
          <a:effectLst>
            <a:innerShdw blurRad="25400" dist="38100" dir="2700000">
              <a:schemeClr val="phClr">
                <a:tint val="100000"/>
                <a:shade val="50000"/>
                <a:hueMod val="100000"/>
                <a:satMod val="100000"/>
              </a:schemeClr>
            </a:innerShdw>
          </a:effectLst>
          <a:scene3d>
            <a:camera prst="orthographicFront"/>
            <a:lightRig rig="soft" dir="t"/>
          </a:scene3d>
          <a:sp3d extrusionH="76200" prstMaterial="matte">
            <a:bevelT h="50800"/>
            <a:bevelB w="0" h="0"/>
            <a:extrusionClr>
              <a:schemeClr val="accent3">
                <a:tint val="40000"/>
              </a:schemeClr>
            </a:extrusionClr>
          </a:sp3d>
        </a:effectStyle>
      </a:effectStyleLst>
      <a:bgFillStyleLst>
        <a:gradFill rotWithShape="1">
          <a:gsLst>
            <a:gs pos="0">
              <a:schemeClr val="phClr">
                <a:tint val="100000"/>
                <a:shade val="50000"/>
                <a:hueMod val="100000"/>
                <a:satMod val="100000"/>
              </a:schemeClr>
            </a:gs>
            <a:gs pos="40000">
              <a:schemeClr val="phClr">
                <a:tint val="8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60000"/>
                <a:hueMod val="100000"/>
                <a:satMod val="100000"/>
              </a:schemeClr>
              <a:schemeClr val="phClr">
                <a:tint val="7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  <a:blipFill>
          <a:blip xmlns:r="http://schemas.openxmlformats.org/officeDocument/2006/relationships" r:embed="rId2">
            <a:duotone>
              <a:schemeClr val="phClr">
                <a:tint val="100000"/>
                <a:shade val="60000"/>
                <a:hueMod val="100000"/>
                <a:satMod val="100000"/>
              </a:schemeClr>
              <a:schemeClr val="phClr">
                <a:tint val="7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Lucky Tie</Template>
  <TotalTime>608</TotalTime>
  <Words>4627</Words>
  <Application>Microsoft Office PowerPoint</Application>
  <PresentationFormat>Экран (4:3)</PresentationFormat>
  <Paragraphs>1118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LuckyTie</vt:lpstr>
      <vt:lpstr>ОПЫТ РАБОТЫ МОМ </vt:lpstr>
      <vt:lpstr>Содержание:</vt:lpstr>
      <vt:lpstr>Цель МОМ на 2012-13 учебный год </vt:lpstr>
      <vt:lpstr>Задачи МОМ на 2012-13 учебный год</vt:lpstr>
      <vt:lpstr>Состав МОМ</vt:lpstr>
      <vt:lpstr>Учебные программы</vt:lpstr>
      <vt:lpstr>Слайд 7</vt:lpstr>
      <vt:lpstr>Слайд 8</vt:lpstr>
      <vt:lpstr>Факультативные и элективные курсы</vt:lpstr>
      <vt:lpstr>Участие в профессиональных конкурсах</vt:lpstr>
      <vt:lpstr>Участие в профессиональных конкурсах</vt:lpstr>
      <vt:lpstr>Участие в профессиональных конкурсах</vt:lpstr>
      <vt:lpstr>Участие в профессиональных конкурсах</vt:lpstr>
      <vt:lpstr>Достижения учителей  за 2012-13 учебный год </vt:lpstr>
      <vt:lpstr>Слайд 15</vt:lpstr>
      <vt:lpstr>Слайд 16</vt:lpstr>
      <vt:lpstr>Слайд 17</vt:lpstr>
      <vt:lpstr>Слайд 18</vt:lpstr>
      <vt:lpstr>Слайд 19</vt:lpstr>
      <vt:lpstr>Слайд 20</vt:lpstr>
      <vt:lpstr>Большая работа, учителями МО, проведена по привлечению учащихся к участию различного уровня конкурсов, олимпиад по учебным предметам, исследовательской деятельности. За что многие учителя награждены дипломами и сертификатами. </vt:lpstr>
      <vt:lpstr>Слайд 22</vt:lpstr>
      <vt:lpstr>Слайд 23</vt:lpstr>
      <vt:lpstr>Повышение квалификации</vt:lpstr>
      <vt:lpstr>Слайд 25</vt:lpstr>
      <vt:lpstr>Слайд 26</vt:lpstr>
      <vt:lpstr>Достижения учащихся за 2012-13 учебный год</vt:lpstr>
      <vt:lpstr>Слайд 28</vt:lpstr>
      <vt:lpstr>Слайд 29</vt:lpstr>
      <vt:lpstr>Слайд 30</vt:lpstr>
      <vt:lpstr>Конкурс «КИТ»</vt:lpstr>
      <vt:lpstr>«Кенгуру для всех»</vt:lpstr>
      <vt:lpstr>«Зимние интеллектуальные игры - 2013»  проведены в 6, 7, 10 классах.  </vt:lpstr>
      <vt:lpstr>«Альбус 2013»  конкурс для учащихся по информатики, физики и математики.</vt:lpstr>
      <vt:lpstr>Слайд 35</vt:lpstr>
      <vt:lpstr>Слайд 36</vt:lpstr>
      <vt:lpstr>Слайд 37</vt:lpstr>
      <vt:lpstr>Исследовательские проекты 2013 года</vt:lpstr>
      <vt:lpstr>Слайд 39</vt:lpstr>
      <vt:lpstr>Слайд 40</vt:lpstr>
      <vt:lpstr>Слайд 41</vt:lpstr>
      <vt:lpstr>Слайд 42</vt:lpstr>
      <vt:lpstr>Декада математики, физики и информатики</vt:lpstr>
      <vt:lpstr>План проведения</vt:lpstr>
      <vt:lpstr>Слайд 45</vt:lpstr>
      <vt:lpstr>Слайд 46</vt:lpstr>
      <vt:lpstr>Слайд 47</vt:lpstr>
      <vt:lpstr>Кабинеты</vt:lpstr>
      <vt:lpstr>Слайд 49</vt:lpstr>
      <vt:lpstr>Слайд 50</vt:lpstr>
      <vt:lpstr>Слайд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РАБОТЫ МОМ </dc:title>
  <cp:lastModifiedBy>user</cp:lastModifiedBy>
  <cp:revision>165</cp:revision>
  <dcterms:modified xsi:type="dcterms:W3CDTF">2013-09-12T06:52:15Z</dcterms:modified>
</cp:coreProperties>
</file>